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3" r:id="rId3"/>
  </p:sldMasterIdLst>
  <p:notesMasterIdLst>
    <p:notesMasterId r:id="rId15"/>
  </p:notesMasterIdLst>
  <p:sldIdLst>
    <p:sldId id="256" r:id="rId4"/>
    <p:sldId id="257" r:id="rId5"/>
    <p:sldId id="281" r:id="rId6"/>
    <p:sldId id="271" r:id="rId7"/>
    <p:sldId id="279" r:id="rId8"/>
    <p:sldId id="275" r:id="rId9"/>
    <p:sldId id="270" r:id="rId10"/>
    <p:sldId id="283" r:id="rId11"/>
    <p:sldId id="269" r:id="rId12"/>
    <p:sldId id="282" r:id="rId13"/>
    <p:sldId id="27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F72"/>
    <a:srgbClr val="0083BE"/>
    <a:srgbClr val="7724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6327"/>
  </p:normalViewPr>
  <p:slideViewPr>
    <p:cSldViewPr snapToGrid="0" showGuides="1">
      <p:cViewPr varScale="1">
        <p:scale>
          <a:sx n="64" d="100"/>
          <a:sy n="64" d="100"/>
        </p:scale>
        <p:origin x="612"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heme" Target="theme/theme1.xml"/><Relationship Id="rId3" Type="http://schemas.openxmlformats.org/officeDocument/2006/relationships/slideMaster" Target="slideMasters/slide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2.png>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2F40B0-4F87-0B4D-B8FF-516A021D663B}" type="datetimeFigureOut">
              <a:rPr lang="en-US" smtClean="0"/>
              <a:t>3/5/2024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6A515E-7339-C947-8929-333293482125}" type="slidenum">
              <a:rPr lang="en-US" smtClean="0"/>
              <a:t>‹#›</a:t>
            </a:fld>
            <a:endParaRPr lang="en-US"/>
          </a:p>
        </p:txBody>
      </p:sp>
    </p:spTree>
    <p:extLst>
      <p:ext uri="{BB962C8B-B14F-4D97-AF65-F5344CB8AC3E}">
        <p14:creationId xmlns:p14="http://schemas.microsoft.com/office/powerpoint/2010/main" val="990542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5.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g"/><Relationship Id="rId1" Type="http://schemas.openxmlformats.org/officeDocument/2006/relationships/slideMaster" Target="../slideMasters/slideMaster1.xml"/><Relationship Id="rId5" Type="http://schemas.openxmlformats.org/officeDocument/2006/relationships/image" Target="../media/image5.emf"/><Relationship Id="rId4"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pic>
        <p:nvPicPr>
          <p:cNvPr id="7" name="Picture 6" descr="A picture containing laser, light&#10;&#10;Description automatically generated">
            <a:extLst>
              <a:ext uri="{FF2B5EF4-FFF2-40B4-BE49-F238E27FC236}">
                <a16:creationId xmlns:a16="http://schemas.microsoft.com/office/drawing/2014/main" id="{AEBD9D8D-4333-E0F8-A017-C5692040E513}"/>
              </a:ext>
            </a:extLst>
          </p:cNvPr>
          <p:cNvPicPr>
            <a:picLocks noChangeAspect="1"/>
          </p:cNvPicPr>
          <p:nvPr userDrawn="1"/>
        </p:nvPicPr>
        <p:blipFill>
          <a:blip r:embed="rId2"/>
          <a:stretch>
            <a:fillRect/>
          </a:stretch>
        </p:blipFill>
        <p:spPr>
          <a:xfrm>
            <a:off x="3017521" y="-10160"/>
            <a:ext cx="9189149" cy="6891862"/>
          </a:xfrm>
          <a:prstGeom prst="rect">
            <a:avLst/>
          </a:prstGeom>
        </p:spPr>
      </p:pic>
      <p:pic>
        <p:nvPicPr>
          <p:cNvPr id="8" name="Picture 7">
            <a:extLst>
              <a:ext uri="{FF2B5EF4-FFF2-40B4-BE49-F238E27FC236}">
                <a16:creationId xmlns:a16="http://schemas.microsoft.com/office/drawing/2014/main" id="{11B64F97-4FA0-728A-C8D3-DE65F29826DF}"/>
              </a:ext>
            </a:extLst>
          </p:cNvPr>
          <p:cNvPicPr>
            <a:picLocks noChangeAspect="1"/>
          </p:cNvPicPr>
          <p:nvPr userDrawn="1"/>
        </p:nvPicPr>
        <p:blipFill rotWithShape="1">
          <a:blip r:embed="rId3"/>
          <a:srcRect l="20531" t="-24"/>
          <a:stretch/>
        </p:blipFill>
        <p:spPr>
          <a:xfrm>
            <a:off x="-1" y="0"/>
            <a:ext cx="7907867" cy="6869542"/>
          </a:xfrm>
          <a:prstGeom prst="rect">
            <a:avLst/>
          </a:prstGeom>
        </p:spPr>
      </p:pic>
      <p:pic>
        <p:nvPicPr>
          <p:cNvPr id="9" name="Picture 8">
            <a:extLst>
              <a:ext uri="{FF2B5EF4-FFF2-40B4-BE49-F238E27FC236}">
                <a16:creationId xmlns:a16="http://schemas.microsoft.com/office/drawing/2014/main" id="{B77EADCD-D8D7-DE67-7DE9-43A0578A5279}"/>
              </a:ext>
            </a:extLst>
          </p:cNvPr>
          <p:cNvPicPr>
            <a:picLocks noChangeAspect="1"/>
          </p:cNvPicPr>
          <p:nvPr userDrawn="1"/>
        </p:nvPicPr>
        <p:blipFill rotWithShape="1">
          <a:blip r:embed="rId4"/>
          <a:srcRect b="59086"/>
          <a:stretch/>
        </p:blipFill>
        <p:spPr>
          <a:xfrm>
            <a:off x="4033229" y="4063245"/>
            <a:ext cx="2358736" cy="2805906"/>
          </a:xfrm>
          <a:prstGeom prst="rect">
            <a:avLst/>
          </a:prstGeom>
        </p:spPr>
      </p:pic>
      <p:pic>
        <p:nvPicPr>
          <p:cNvPr id="10" name="Picture 9" descr="A picture containing text, sign&#10;&#10;Description automatically generated">
            <a:extLst>
              <a:ext uri="{FF2B5EF4-FFF2-40B4-BE49-F238E27FC236}">
                <a16:creationId xmlns:a16="http://schemas.microsoft.com/office/drawing/2014/main" id="{82B6ED79-D839-A422-E149-F2CCC28635F4}"/>
              </a:ext>
            </a:extLst>
          </p:cNvPr>
          <p:cNvPicPr>
            <a:picLocks noChangeAspect="1"/>
          </p:cNvPicPr>
          <p:nvPr userDrawn="1"/>
        </p:nvPicPr>
        <p:blipFill>
          <a:blip r:embed="rId5"/>
          <a:stretch>
            <a:fillRect/>
          </a:stretch>
        </p:blipFill>
        <p:spPr>
          <a:xfrm>
            <a:off x="344841" y="339404"/>
            <a:ext cx="2672680" cy="762465"/>
          </a:xfrm>
          <a:prstGeom prst="rect">
            <a:avLst/>
          </a:prstGeom>
        </p:spPr>
      </p:pic>
      <p:pic>
        <p:nvPicPr>
          <p:cNvPr id="11" name="Picture 10" descr="A picture containing logo&#10;&#10;Description automatically generated">
            <a:extLst>
              <a:ext uri="{FF2B5EF4-FFF2-40B4-BE49-F238E27FC236}">
                <a16:creationId xmlns:a16="http://schemas.microsoft.com/office/drawing/2014/main" id="{A958288C-F4C3-2F85-68D4-F0837F88E2AA}"/>
              </a:ext>
            </a:extLst>
          </p:cNvPr>
          <p:cNvPicPr>
            <a:picLocks noChangeAspect="1"/>
          </p:cNvPicPr>
          <p:nvPr userDrawn="1"/>
        </p:nvPicPr>
        <p:blipFill>
          <a:blip r:embed="rId6"/>
          <a:stretch>
            <a:fillRect/>
          </a:stretch>
        </p:blipFill>
        <p:spPr>
          <a:xfrm>
            <a:off x="344840" y="6189499"/>
            <a:ext cx="2008804" cy="445703"/>
          </a:xfrm>
          <a:prstGeom prst="rect">
            <a:avLst/>
          </a:prstGeom>
        </p:spPr>
      </p:pic>
    </p:spTree>
    <p:extLst>
      <p:ext uri="{BB962C8B-B14F-4D97-AF65-F5344CB8AC3E}">
        <p14:creationId xmlns:p14="http://schemas.microsoft.com/office/powerpoint/2010/main" val="397657987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5" name="Footer Placeholder 4"/>
          <p:cNvSpPr>
            <a:spLocks noGrp="1"/>
          </p:cNvSpPr>
          <p:nvPr>
            <p:ph type="ftr" sz="quarter" idx="11"/>
          </p:nvPr>
        </p:nvSpPr>
        <p:spPr/>
        <p:txBody>
          <a:bodyPr/>
          <a:lstStyle/>
          <a:p>
            <a:r>
              <a:rPr lang="en-US"/>
              <a:t>SimLEARN | Transforming healthcare through simulation</a:t>
            </a:r>
            <a:endParaRPr lang="en-US" dirty="0"/>
          </a:p>
        </p:txBody>
      </p:sp>
      <p:sp>
        <p:nvSpPr>
          <p:cNvPr id="6" name="Slide Number Placeholder 5"/>
          <p:cNvSpPr>
            <a:spLocks noGrp="1"/>
          </p:cNvSpPr>
          <p:nvPr>
            <p:ph type="sldNum" sz="quarter" idx="12"/>
          </p:nvPr>
        </p:nvSpPr>
        <p:spPr/>
        <p:txBody>
          <a:bodyPr/>
          <a:lstStyle/>
          <a:p>
            <a:fld id="{F7105344-50FD-1848-9DF8-B189548D0868}" type="slidenum">
              <a:rPr lang="en-US" smtClean="0"/>
              <a:pPr/>
              <a:t>‹#›</a:t>
            </a:fld>
            <a:endParaRPr lang="en-US" dirty="0"/>
          </a:p>
        </p:txBody>
      </p:sp>
    </p:spTree>
    <p:extLst>
      <p:ext uri="{BB962C8B-B14F-4D97-AF65-F5344CB8AC3E}">
        <p14:creationId xmlns:p14="http://schemas.microsoft.com/office/powerpoint/2010/main" val="3238907208"/>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5" name="Footer Placeholder 4"/>
          <p:cNvSpPr>
            <a:spLocks noGrp="1"/>
          </p:cNvSpPr>
          <p:nvPr>
            <p:ph type="ftr" sz="quarter" idx="11"/>
          </p:nvPr>
        </p:nvSpPr>
        <p:spPr/>
        <p:txBody>
          <a:bodyPr/>
          <a:lstStyle/>
          <a:p>
            <a:r>
              <a:rPr lang="en-US"/>
              <a:t>SimLEARN | Transforming healthcare through simulation</a:t>
            </a:r>
            <a:endParaRPr lang="en-US" dirty="0"/>
          </a:p>
        </p:txBody>
      </p:sp>
      <p:sp>
        <p:nvSpPr>
          <p:cNvPr id="6" name="Slide Number Placeholder 5"/>
          <p:cNvSpPr>
            <a:spLocks noGrp="1"/>
          </p:cNvSpPr>
          <p:nvPr>
            <p:ph type="sldNum" sz="quarter" idx="12"/>
          </p:nvPr>
        </p:nvSpPr>
        <p:spPr/>
        <p:txBody>
          <a:bodyPr/>
          <a:lstStyle/>
          <a:p>
            <a:fld id="{F7105344-50FD-1848-9DF8-B189548D0868}" type="slidenum">
              <a:rPr lang="en-US" smtClean="0"/>
              <a:pPr/>
              <a:t>‹#›</a:t>
            </a:fld>
            <a:endParaRPr lang="en-US" dirty="0"/>
          </a:p>
        </p:txBody>
      </p:sp>
    </p:spTree>
    <p:extLst>
      <p:ext uri="{BB962C8B-B14F-4D97-AF65-F5344CB8AC3E}">
        <p14:creationId xmlns:p14="http://schemas.microsoft.com/office/powerpoint/2010/main" val="971442059"/>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genda">
    <p:bg>
      <p:bgPr>
        <a:gradFill flip="none" rotWithShape="1">
          <a:gsLst>
            <a:gs pos="0">
              <a:schemeClr val="accent1">
                <a:lumMod val="65862"/>
              </a:schemeClr>
            </a:gs>
            <a:gs pos="23000">
              <a:schemeClr val="accent1">
                <a:lumMod val="89000"/>
              </a:schemeClr>
            </a:gs>
            <a:gs pos="69000">
              <a:schemeClr val="accent1">
                <a:lumMod val="75000"/>
              </a:schemeClr>
            </a:gs>
            <a:gs pos="97000">
              <a:schemeClr val="accent1">
                <a:lumMod val="70000"/>
              </a:schemeClr>
            </a:gs>
          </a:gsLst>
          <a:lin ang="2700000" scaled="1"/>
          <a:tileRect/>
        </a:gradFill>
        <a:effectLst/>
      </p:bgPr>
    </p:bg>
    <p:spTree>
      <p:nvGrpSpPr>
        <p:cNvPr id="1" name=""/>
        <p:cNvGrpSpPr/>
        <p:nvPr/>
      </p:nvGrpSpPr>
      <p:grpSpPr>
        <a:xfrm>
          <a:off x="0" y="0"/>
          <a:ext cx="0" cy="0"/>
          <a:chOff x="0" y="0"/>
          <a:chExt cx="0" cy="0"/>
        </a:xfrm>
      </p:grpSpPr>
      <p:sp>
        <p:nvSpPr>
          <p:cNvPr id="9" name="Footer Placeholder 4">
            <a:extLst>
              <a:ext uri="{FF2B5EF4-FFF2-40B4-BE49-F238E27FC236}">
                <a16:creationId xmlns:a16="http://schemas.microsoft.com/office/drawing/2014/main" id="{1BBFA6B8-6C62-D61D-3F1F-FDE6DAD4D02B}"/>
              </a:ext>
            </a:extLst>
          </p:cNvPr>
          <p:cNvSpPr>
            <a:spLocks noGrp="1"/>
          </p:cNvSpPr>
          <p:nvPr>
            <p:ph type="ftr" sz="quarter" idx="3"/>
          </p:nvPr>
        </p:nvSpPr>
        <p:spPr>
          <a:xfrm>
            <a:off x="4379563" y="6356350"/>
            <a:ext cx="4114800" cy="365125"/>
          </a:xfrm>
          <a:prstGeom prst="rect">
            <a:avLst/>
          </a:prstGeom>
        </p:spPr>
        <p:txBody>
          <a:bodyPr anchor="ctr"/>
          <a:lstStyle>
            <a:lvl1pPr algn="r">
              <a:defRPr sz="900" b="0" i="0">
                <a:solidFill>
                  <a:schemeClr val="bg1"/>
                </a:solidFill>
                <a:latin typeface="Myriad Pro Light" panose="020B0403030403020204" pitchFamily="34" charset="0"/>
              </a:defRPr>
            </a:lvl1pPr>
          </a:lstStyle>
          <a:p>
            <a:r>
              <a:rPr lang="en-US" dirty="0"/>
              <a:t>SimLEARN | Transforming healthcare through simulation</a:t>
            </a:r>
          </a:p>
        </p:txBody>
      </p:sp>
      <p:sp>
        <p:nvSpPr>
          <p:cNvPr id="6" name="Slide Number Placeholder 5">
            <a:extLst>
              <a:ext uri="{FF2B5EF4-FFF2-40B4-BE49-F238E27FC236}">
                <a16:creationId xmlns:a16="http://schemas.microsoft.com/office/drawing/2014/main" id="{9DD7EADF-CB6B-27CA-7D10-4C36B8EFC682}"/>
              </a:ext>
            </a:extLst>
          </p:cNvPr>
          <p:cNvSpPr>
            <a:spLocks noGrp="1"/>
          </p:cNvSpPr>
          <p:nvPr>
            <p:ph type="sldNum" sz="quarter" idx="12"/>
          </p:nvPr>
        </p:nvSpPr>
        <p:spPr/>
        <p:txBody>
          <a:bodyPr/>
          <a:lstStyle>
            <a:lvl1pPr>
              <a:defRPr>
                <a:solidFill>
                  <a:schemeClr val="bg1"/>
                </a:solidFill>
              </a:defRPr>
            </a:lvl1pPr>
          </a:lstStyle>
          <a:p>
            <a:fld id="{F7105344-50FD-1848-9DF8-B189548D0868}" type="slidenum">
              <a:rPr lang="en-US" smtClean="0"/>
              <a:pPr/>
              <a:t>‹#›</a:t>
            </a:fld>
            <a:endParaRPr lang="en-US" dirty="0"/>
          </a:p>
        </p:txBody>
      </p:sp>
      <p:pic>
        <p:nvPicPr>
          <p:cNvPr id="13" name="Picture 12" descr="A picture containing logo&#10;&#10;Description automatically generated">
            <a:extLst>
              <a:ext uri="{FF2B5EF4-FFF2-40B4-BE49-F238E27FC236}">
                <a16:creationId xmlns:a16="http://schemas.microsoft.com/office/drawing/2014/main" id="{B1B1E27A-B7D2-C18D-85C0-A170F136DBDA}"/>
              </a:ext>
            </a:extLst>
          </p:cNvPr>
          <p:cNvPicPr>
            <a:picLocks noChangeAspect="1"/>
          </p:cNvPicPr>
          <p:nvPr userDrawn="1"/>
        </p:nvPicPr>
        <p:blipFill>
          <a:blip r:embed="rId2"/>
          <a:stretch>
            <a:fillRect/>
          </a:stretch>
        </p:blipFill>
        <p:spPr>
          <a:xfrm>
            <a:off x="1846384" y="6350674"/>
            <a:ext cx="1668341" cy="372906"/>
          </a:xfrm>
          <a:prstGeom prst="rect">
            <a:avLst/>
          </a:prstGeom>
        </p:spPr>
      </p:pic>
      <p:pic>
        <p:nvPicPr>
          <p:cNvPr id="16" name="Picture 15" descr="A picture containing text, clipart&#10;&#10;Description automatically generated">
            <a:extLst>
              <a:ext uri="{FF2B5EF4-FFF2-40B4-BE49-F238E27FC236}">
                <a16:creationId xmlns:a16="http://schemas.microsoft.com/office/drawing/2014/main" id="{02590AC1-AF6C-FDAF-F2C4-D6C4CD1EAF30}"/>
              </a:ext>
            </a:extLst>
          </p:cNvPr>
          <p:cNvPicPr>
            <a:picLocks noChangeAspect="1"/>
          </p:cNvPicPr>
          <p:nvPr userDrawn="1"/>
        </p:nvPicPr>
        <p:blipFill>
          <a:blip r:embed="rId3"/>
          <a:stretch>
            <a:fillRect/>
          </a:stretch>
        </p:blipFill>
        <p:spPr>
          <a:xfrm>
            <a:off x="177006" y="6361761"/>
            <a:ext cx="1318419" cy="375812"/>
          </a:xfrm>
          <a:prstGeom prst="rect">
            <a:avLst/>
          </a:prstGeom>
        </p:spPr>
      </p:pic>
      <p:sp>
        <p:nvSpPr>
          <p:cNvPr id="17" name="Title 16">
            <a:extLst>
              <a:ext uri="{FF2B5EF4-FFF2-40B4-BE49-F238E27FC236}">
                <a16:creationId xmlns:a16="http://schemas.microsoft.com/office/drawing/2014/main" id="{E0D15B0C-7C3A-6A35-A7FC-ADBEADBD2BDF}"/>
              </a:ext>
            </a:extLst>
          </p:cNvPr>
          <p:cNvSpPr>
            <a:spLocks noGrp="1"/>
          </p:cNvSpPr>
          <p:nvPr>
            <p:ph type="title" hasCustomPrompt="1"/>
          </p:nvPr>
        </p:nvSpPr>
        <p:spPr>
          <a:xfrm>
            <a:off x="375014" y="439401"/>
            <a:ext cx="5248215" cy="914830"/>
          </a:xfrm>
          <a:prstGeom prst="rect">
            <a:avLst/>
          </a:prstGeom>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4156145226"/>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pic>
        <p:nvPicPr>
          <p:cNvPr id="6" name="Picture 5" descr="A picture containing gauge&#10;&#10;Description automatically generated">
            <a:extLst>
              <a:ext uri="{FF2B5EF4-FFF2-40B4-BE49-F238E27FC236}">
                <a16:creationId xmlns:a16="http://schemas.microsoft.com/office/drawing/2014/main" id="{53C1DE16-E410-4544-55BB-F46CF930D4B3}"/>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59183A5-F718-ABC2-D863-63E7C59D8F35}"/>
              </a:ext>
            </a:extLst>
          </p:cNvPr>
          <p:cNvSpPr>
            <a:spLocks noGrp="1"/>
          </p:cNvSpPr>
          <p:nvPr>
            <p:ph type="title" hasCustomPrompt="1"/>
          </p:nvPr>
        </p:nvSpPr>
        <p:spPr>
          <a:xfrm>
            <a:off x="1978090" y="365125"/>
            <a:ext cx="7707086" cy="1325563"/>
          </a:xfrm>
          <a:prstGeom prst="rect">
            <a:avLst/>
          </a:prstGeom>
        </p:spPr>
        <p:txBody>
          <a:bodyPr/>
          <a:lstStyle>
            <a:lvl1pPr>
              <a:defRPr b="1" i="0">
                <a:latin typeface="Myriad Pro" panose="020B0503030403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3E09A1B6-83B7-5B5D-3678-381EC9EC8D31}"/>
              </a:ext>
            </a:extLst>
          </p:cNvPr>
          <p:cNvSpPr>
            <a:spLocks noGrp="1"/>
          </p:cNvSpPr>
          <p:nvPr>
            <p:ph sz="half" idx="1"/>
          </p:nvPr>
        </p:nvSpPr>
        <p:spPr>
          <a:xfrm>
            <a:off x="1978090" y="1847850"/>
            <a:ext cx="7707086" cy="4351338"/>
          </a:xfrm>
        </p:spPr>
        <p:txBody>
          <a:bodyPr/>
          <a:lstStyle>
            <a:lvl1pPr>
              <a:defRPr b="0" i="0">
                <a:latin typeface="Myriad Pro" panose="020B0503030403020204" pitchFamily="34" charset="0"/>
              </a:defRPr>
            </a:lvl1pPr>
            <a:lvl2pPr>
              <a:defRPr b="0" i="0">
                <a:latin typeface="Myriad Pro" panose="020B0503030403020204" pitchFamily="34" charset="0"/>
              </a:defRPr>
            </a:lvl2pPr>
            <a:lvl3pPr>
              <a:defRPr b="0" i="0">
                <a:latin typeface="Myriad Pro" panose="020B0503030403020204" pitchFamily="34" charset="0"/>
              </a:defRPr>
            </a:lvl3pPr>
            <a:lvl4pPr>
              <a:defRPr b="0" i="0">
                <a:latin typeface="Myriad Pro" panose="020B0503030403020204" pitchFamily="34" charset="0"/>
              </a:defRPr>
            </a:lvl4pPr>
            <a:lvl5pPr>
              <a:defRPr b="0" i="0">
                <a:latin typeface="Myriad Pro" panose="020B0503030403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172538EA-818D-9931-7A6C-775355ACBA4D}"/>
              </a:ext>
            </a:extLst>
          </p:cNvPr>
          <p:cNvSpPr>
            <a:spLocks noGrp="1"/>
          </p:cNvSpPr>
          <p:nvPr>
            <p:ph type="sldNum" sz="quarter" idx="12"/>
          </p:nvPr>
        </p:nvSpPr>
        <p:spPr/>
        <p:txBody>
          <a:bodyPr/>
          <a:lstStyle/>
          <a:p>
            <a:fld id="{F7105344-50FD-1848-9DF8-B189548D0868}" type="slidenum">
              <a:rPr lang="en-US" smtClean="0"/>
              <a:t>‹#›</a:t>
            </a:fld>
            <a:endParaRPr lang="en-US"/>
          </a:p>
        </p:txBody>
      </p:sp>
      <p:sp>
        <p:nvSpPr>
          <p:cNvPr id="8" name="Footer Placeholder 4">
            <a:extLst>
              <a:ext uri="{FF2B5EF4-FFF2-40B4-BE49-F238E27FC236}">
                <a16:creationId xmlns:a16="http://schemas.microsoft.com/office/drawing/2014/main" id="{9EB7CEEA-9917-4CC7-941D-B826FEB4B0B1}"/>
              </a:ext>
            </a:extLst>
          </p:cNvPr>
          <p:cNvSpPr>
            <a:spLocks noGrp="1"/>
          </p:cNvSpPr>
          <p:nvPr>
            <p:ph type="ftr" sz="quarter" idx="3"/>
          </p:nvPr>
        </p:nvSpPr>
        <p:spPr>
          <a:xfrm>
            <a:off x="5115832" y="6356350"/>
            <a:ext cx="4114800" cy="365125"/>
          </a:xfrm>
          <a:prstGeom prst="rect">
            <a:avLst/>
          </a:prstGeom>
        </p:spPr>
        <p:txBody>
          <a:bodyPr anchor="ctr"/>
          <a:lstStyle>
            <a:lvl1pPr algn="r">
              <a:defRPr sz="900" b="0" i="0">
                <a:latin typeface="Myriad Pro Light" panose="020B0403030403020204" pitchFamily="34" charset="0"/>
              </a:defRPr>
            </a:lvl1pPr>
          </a:lstStyle>
          <a:p>
            <a:r>
              <a:rPr lang="en-US" dirty="0"/>
              <a:t>SimLEARN | Transforming healthcare through simulation</a:t>
            </a:r>
          </a:p>
        </p:txBody>
      </p:sp>
    </p:spTree>
    <p:extLst>
      <p:ext uri="{BB962C8B-B14F-4D97-AF65-F5344CB8AC3E}">
        <p14:creationId xmlns:p14="http://schemas.microsoft.com/office/powerpoint/2010/main" val="7774063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with 1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BD4EC-7F09-0A25-3EB0-BEE1E342AE39}"/>
              </a:ext>
            </a:extLst>
          </p:cNvPr>
          <p:cNvSpPr>
            <a:spLocks noGrp="1"/>
          </p:cNvSpPr>
          <p:nvPr>
            <p:ph type="title" hasCustomPrompt="1"/>
          </p:nvPr>
        </p:nvSpPr>
        <p:spPr>
          <a:xfrm>
            <a:off x="839788" y="457200"/>
            <a:ext cx="3932237" cy="1600200"/>
          </a:xfrm>
          <a:prstGeom prst="rect">
            <a:avLst/>
          </a:prstGeom>
        </p:spPr>
        <p:txBody>
          <a:bodyPr anchor="b">
            <a:noAutofit/>
          </a:bodyPr>
          <a:lstStyle>
            <a:lvl1pPr>
              <a:defRPr sz="4000"/>
            </a:lvl1pPr>
          </a:lstStyle>
          <a:p>
            <a:r>
              <a:rPr lang="en-US" dirty="0"/>
              <a:t>CLICK TO EDIT MASTER TITLE STYLE</a:t>
            </a:r>
          </a:p>
        </p:txBody>
      </p:sp>
      <p:sp>
        <p:nvSpPr>
          <p:cNvPr id="7" name="Slide Number Placeholder 6">
            <a:extLst>
              <a:ext uri="{FF2B5EF4-FFF2-40B4-BE49-F238E27FC236}">
                <a16:creationId xmlns:a16="http://schemas.microsoft.com/office/drawing/2014/main" id="{B5A3B22B-DC79-B568-ED6D-C8510E7C8DC6}"/>
              </a:ext>
            </a:extLst>
          </p:cNvPr>
          <p:cNvSpPr>
            <a:spLocks noGrp="1"/>
          </p:cNvSpPr>
          <p:nvPr>
            <p:ph type="sldNum" sz="quarter" idx="12"/>
          </p:nvPr>
        </p:nvSpPr>
        <p:spPr/>
        <p:txBody>
          <a:bodyPr/>
          <a:lstStyle/>
          <a:p>
            <a:fld id="{F7105344-50FD-1848-9DF8-B189548D0868}" type="slidenum">
              <a:rPr lang="en-US" smtClean="0"/>
              <a:t>‹#›</a:t>
            </a:fld>
            <a:endParaRPr lang="en-US"/>
          </a:p>
        </p:txBody>
      </p:sp>
      <p:sp>
        <p:nvSpPr>
          <p:cNvPr id="4" name="Text Placeholder 3">
            <a:extLst>
              <a:ext uri="{FF2B5EF4-FFF2-40B4-BE49-F238E27FC236}">
                <a16:creationId xmlns:a16="http://schemas.microsoft.com/office/drawing/2014/main" id="{D665906A-F018-4FF1-EBD9-9F51DF18A70F}"/>
              </a:ext>
            </a:extLst>
          </p:cNvPr>
          <p:cNvSpPr>
            <a:spLocks noGrp="1"/>
          </p:cNvSpPr>
          <p:nvPr>
            <p:ph type="body" sz="half" idx="2"/>
          </p:nvPr>
        </p:nvSpPr>
        <p:spPr>
          <a:xfrm>
            <a:off x="839788" y="2057400"/>
            <a:ext cx="3932237" cy="3811588"/>
          </a:xfrm>
        </p:spPr>
        <p:txBody>
          <a:bodyPr/>
          <a:lstStyle>
            <a:lvl1pPr marL="0" indent="0">
              <a:buNone/>
              <a:defRPr sz="16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Footer Placeholder 4">
            <a:extLst>
              <a:ext uri="{FF2B5EF4-FFF2-40B4-BE49-F238E27FC236}">
                <a16:creationId xmlns:a16="http://schemas.microsoft.com/office/drawing/2014/main" id="{5ACAF02F-D566-1D21-CA05-F642D8D5F840}"/>
              </a:ext>
            </a:extLst>
          </p:cNvPr>
          <p:cNvSpPr>
            <a:spLocks noGrp="1"/>
          </p:cNvSpPr>
          <p:nvPr>
            <p:ph type="ftr" sz="quarter" idx="3"/>
          </p:nvPr>
        </p:nvSpPr>
        <p:spPr>
          <a:xfrm>
            <a:off x="5127711" y="6356350"/>
            <a:ext cx="4114800" cy="365125"/>
          </a:xfrm>
          <a:prstGeom prst="rect">
            <a:avLst/>
          </a:prstGeom>
        </p:spPr>
        <p:txBody>
          <a:bodyPr anchor="ctr"/>
          <a:lstStyle>
            <a:lvl1pPr algn="r">
              <a:defRPr sz="900" b="0" i="0">
                <a:latin typeface="Myriad Pro Light" panose="020B0403030403020204" pitchFamily="34" charset="0"/>
              </a:defRPr>
            </a:lvl1pPr>
          </a:lstStyle>
          <a:p>
            <a:r>
              <a:rPr lang="en-US" dirty="0"/>
              <a:t>SimLEARN | Transforming healthcare through simulation</a:t>
            </a:r>
          </a:p>
        </p:txBody>
      </p:sp>
    </p:spTree>
    <p:extLst>
      <p:ext uri="{BB962C8B-B14F-4D97-AF65-F5344CB8AC3E}">
        <p14:creationId xmlns:p14="http://schemas.microsoft.com/office/powerpoint/2010/main" val="19394994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hank You">
    <p:spTree>
      <p:nvGrpSpPr>
        <p:cNvPr id="1" name=""/>
        <p:cNvGrpSpPr/>
        <p:nvPr/>
      </p:nvGrpSpPr>
      <p:grpSpPr>
        <a:xfrm>
          <a:off x="0" y="0"/>
          <a:ext cx="0" cy="0"/>
          <a:chOff x="0" y="0"/>
          <a:chExt cx="0" cy="0"/>
        </a:xfrm>
      </p:grpSpPr>
      <p:pic>
        <p:nvPicPr>
          <p:cNvPr id="7" name="Picture 6" descr="A picture containing laser, light&#10;&#10;Description automatically generated">
            <a:extLst>
              <a:ext uri="{FF2B5EF4-FFF2-40B4-BE49-F238E27FC236}">
                <a16:creationId xmlns:a16="http://schemas.microsoft.com/office/drawing/2014/main" id="{E135DCF3-3F50-F9B1-16FF-28CCDB87EDDE}"/>
              </a:ext>
            </a:extLst>
          </p:cNvPr>
          <p:cNvPicPr>
            <a:picLocks noChangeAspect="1"/>
          </p:cNvPicPr>
          <p:nvPr userDrawn="1"/>
        </p:nvPicPr>
        <p:blipFill>
          <a:blip r:embed="rId2"/>
          <a:stretch>
            <a:fillRect/>
          </a:stretch>
        </p:blipFill>
        <p:spPr>
          <a:xfrm>
            <a:off x="0" y="0"/>
            <a:ext cx="9144000" cy="6858000"/>
          </a:xfrm>
          <a:prstGeom prst="rect">
            <a:avLst/>
          </a:prstGeom>
        </p:spPr>
      </p:pic>
      <p:pic>
        <p:nvPicPr>
          <p:cNvPr id="8" name="Picture 7">
            <a:extLst>
              <a:ext uri="{FF2B5EF4-FFF2-40B4-BE49-F238E27FC236}">
                <a16:creationId xmlns:a16="http://schemas.microsoft.com/office/drawing/2014/main" id="{76EBC0C8-E071-960D-5C85-0999C9F5D69E}"/>
              </a:ext>
            </a:extLst>
          </p:cNvPr>
          <p:cNvPicPr>
            <a:picLocks noChangeAspect="1"/>
          </p:cNvPicPr>
          <p:nvPr userDrawn="1"/>
        </p:nvPicPr>
        <p:blipFill rotWithShape="1">
          <a:blip r:embed="rId3"/>
          <a:srcRect l="20531" t="-24"/>
          <a:stretch/>
        </p:blipFill>
        <p:spPr>
          <a:xfrm rot="10800000">
            <a:off x="4361194" y="0"/>
            <a:ext cx="7830806" cy="6858000"/>
          </a:xfrm>
          <a:prstGeom prst="rect">
            <a:avLst/>
          </a:prstGeom>
        </p:spPr>
      </p:pic>
      <p:sp>
        <p:nvSpPr>
          <p:cNvPr id="13" name="Title 12">
            <a:extLst>
              <a:ext uri="{FF2B5EF4-FFF2-40B4-BE49-F238E27FC236}">
                <a16:creationId xmlns:a16="http://schemas.microsoft.com/office/drawing/2014/main" id="{0B8EABC9-5B4C-18A9-649A-6EA8CEF80CE9}"/>
              </a:ext>
            </a:extLst>
          </p:cNvPr>
          <p:cNvSpPr>
            <a:spLocks noGrp="1"/>
          </p:cNvSpPr>
          <p:nvPr>
            <p:ph type="title" hasCustomPrompt="1"/>
          </p:nvPr>
        </p:nvSpPr>
        <p:spPr>
          <a:xfrm>
            <a:off x="7053649" y="3429000"/>
            <a:ext cx="4654647" cy="1851821"/>
          </a:xfrm>
          <a:prstGeom prst="rect">
            <a:avLst/>
          </a:prstGeom>
        </p:spPr>
        <p:txBody>
          <a:bodyPr>
            <a:normAutofit/>
          </a:bodyPr>
          <a:lstStyle>
            <a:lvl1pPr algn="r">
              <a:defRPr sz="4000" b="1" i="0">
                <a:latin typeface="Myriad Pro" panose="020B0503030403020204" pitchFamily="34" charset="0"/>
              </a:defRPr>
            </a:lvl1pPr>
          </a:lstStyle>
          <a:p>
            <a:r>
              <a:rPr lang="en-US" dirty="0"/>
              <a:t>THANK </a:t>
            </a:r>
            <a:br>
              <a:rPr lang="en-US" dirty="0"/>
            </a:br>
            <a:r>
              <a:rPr lang="en-US" dirty="0"/>
              <a:t>YOU!</a:t>
            </a:r>
          </a:p>
        </p:txBody>
      </p:sp>
      <p:pic>
        <p:nvPicPr>
          <p:cNvPr id="6" name="Picture 5" descr="A picture containing text, sign&#10;&#10;Description automatically generated">
            <a:extLst>
              <a:ext uri="{FF2B5EF4-FFF2-40B4-BE49-F238E27FC236}">
                <a16:creationId xmlns:a16="http://schemas.microsoft.com/office/drawing/2014/main" id="{FF8DA7D6-D595-346C-D8AF-5F3AF66DEB11}"/>
              </a:ext>
            </a:extLst>
          </p:cNvPr>
          <p:cNvPicPr>
            <a:picLocks noChangeAspect="1"/>
          </p:cNvPicPr>
          <p:nvPr userDrawn="1"/>
        </p:nvPicPr>
        <p:blipFill>
          <a:blip r:embed="rId4"/>
          <a:stretch>
            <a:fillRect/>
          </a:stretch>
        </p:blipFill>
        <p:spPr>
          <a:xfrm>
            <a:off x="8626871" y="329478"/>
            <a:ext cx="3081425" cy="879072"/>
          </a:xfrm>
          <a:prstGeom prst="rect">
            <a:avLst/>
          </a:prstGeom>
        </p:spPr>
      </p:pic>
      <p:pic>
        <p:nvPicPr>
          <p:cNvPr id="9" name="Picture 8">
            <a:extLst>
              <a:ext uri="{FF2B5EF4-FFF2-40B4-BE49-F238E27FC236}">
                <a16:creationId xmlns:a16="http://schemas.microsoft.com/office/drawing/2014/main" id="{21F474BA-3833-F829-2746-1BA74C051FCE}"/>
              </a:ext>
            </a:extLst>
          </p:cNvPr>
          <p:cNvPicPr>
            <a:picLocks noChangeAspect="1"/>
          </p:cNvPicPr>
          <p:nvPr userDrawn="1"/>
        </p:nvPicPr>
        <p:blipFill rotWithShape="1">
          <a:blip r:embed="rId5"/>
          <a:srcRect b="59086"/>
          <a:stretch/>
        </p:blipFill>
        <p:spPr>
          <a:xfrm rot="10800000">
            <a:off x="5784431" y="0"/>
            <a:ext cx="2358736" cy="2805906"/>
          </a:xfrm>
          <a:prstGeom prst="rect">
            <a:avLst/>
          </a:prstGeom>
        </p:spPr>
      </p:pic>
      <p:sp>
        <p:nvSpPr>
          <p:cNvPr id="10" name="Subtitle 2">
            <a:extLst>
              <a:ext uri="{FF2B5EF4-FFF2-40B4-BE49-F238E27FC236}">
                <a16:creationId xmlns:a16="http://schemas.microsoft.com/office/drawing/2014/main" id="{D93A5C43-22B7-15BF-F2BB-B96849ED14A6}"/>
              </a:ext>
            </a:extLst>
          </p:cNvPr>
          <p:cNvSpPr>
            <a:spLocks noGrp="1"/>
          </p:cNvSpPr>
          <p:nvPr>
            <p:ph type="subTitle" idx="1"/>
          </p:nvPr>
        </p:nvSpPr>
        <p:spPr>
          <a:xfrm>
            <a:off x="5594367" y="5563791"/>
            <a:ext cx="6113929" cy="505619"/>
          </a:xfrm>
        </p:spPr>
        <p:txBody>
          <a:bodyPr>
            <a:normAutofit/>
          </a:bodyPr>
          <a:lstStyle>
            <a:lvl1pPr marL="0" indent="0" algn="r">
              <a:buNone/>
              <a:defRPr sz="2000" b="0" i="1">
                <a:solidFill>
                  <a:srgbClr val="0083BE"/>
                </a:solidFill>
                <a:latin typeface="Myriad Pro Light" panose="020B0403030403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10741242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4" name="Picture 13" descr="A picture containing laser, light&#10;&#10;Description automatically generated">
            <a:extLst>
              <a:ext uri="{FF2B5EF4-FFF2-40B4-BE49-F238E27FC236}">
                <a16:creationId xmlns:a16="http://schemas.microsoft.com/office/drawing/2014/main" id="{5BED34B3-4793-C969-53D0-877F7F4D6CDB}"/>
              </a:ext>
            </a:extLst>
          </p:cNvPr>
          <p:cNvPicPr>
            <a:picLocks noChangeAspect="1"/>
          </p:cNvPicPr>
          <p:nvPr userDrawn="1"/>
        </p:nvPicPr>
        <p:blipFill>
          <a:blip r:embed="rId2"/>
          <a:stretch>
            <a:fillRect/>
          </a:stretch>
        </p:blipFill>
        <p:spPr>
          <a:xfrm>
            <a:off x="3017521" y="-10160"/>
            <a:ext cx="9189149" cy="6891862"/>
          </a:xfrm>
          <a:prstGeom prst="rect">
            <a:avLst/>
          </a:prstGeom>
        </p:spPr>
      </p:pic>
      <p:pic>
        <p:nvPicPr>
          <p:cNvPr id="16" name="Picture 15">
            <a:extLst>
              <a:ext uri="{FF2B5EF4-FFF2-40B4-BE49-F238E27FC236}">
                <a16:creationId xmlns:a16="http://schemas.microsoft.com/office/drawing/2014/main" id="{51E77632-036B-8611-F81A-4D575E46EAA7}"/>
              </a:ext>
            </a:extLst>
          </p:cNvPr>
          <p:cNvPicPr>
            <a:picLocks noChangeAspect="1"/>
          </p:cNvPicPr>
          <p:nvPr userDrawn="1"/>
        </p:nvPicPr>
        <p:blipFill rotWithShape="1">
          <a:blip r:embed="rId3"/>
          <a:srcRect l="20531" t="-24"/>
          <a:stretch/>
        </p:blipFill>
        <p:spPr>
          <a:xfrm>
            <a:off x="-1" y="0"/>
            <a:ext cx="7907867" cy="6869542"/>
          </a:xfrm>
          <a:prstGeom prst="rect">
            <a:avLst/>
          </a:prstGeom>
        </p:spPr>
      </p:pic>
      <p:pic>
        <p:nvPicPr>
          <p:cNvPr id="4" name="Picture 3">
            <a:extLst>
              <a:ext uri="{FF2B5EF4-FFF2-40B4-BE49-F238E27FC236}">
                <a16:creationId xmlns:a16="http://schemas.microsoft.com/office/drawing/2014/main" id="{AC01E541-0EA4-6B48-F703-1F4831E8C83A}"/>
              </a:ext>
            </a:extLst>
          </p:cNvPr>
          <p:cNvPicPr>
            <a:picLocks noChangeAspect="1"/>
          </p:cNvPicPr>
          <p:nvPr userDrawn="1"/>
        </p:nvPicPr>
        <p:blipFill rotWithShape="1">
          <a:blip r:embed="rId4"/>
          <a:srcRect b="59086"/>
          <a:stretch/>
        </p:blipFill>
        <p:spPr>
          <a:xfrm>
            <a:off x="4033229" y="4063245"/>
            <a:ext cx="2358736" cy="2805906"/>
          </a:xfrm>
          <a:prstGeom prst="rect">
            <a:avLst/>
          </a:prstGeom>
        </p:spPr>
      </p:pic>
      <p:pic>
        <p:nvPicPr>
          <p:cNvPr id="21" name="Picture 20" descr="A picture containing text, sign&#10;&#10;Description automatically generated">
            <a:extLst>
              <a:ext uri="{FF2B5EF4-FFF2-40B4-BE49-F238E27FC236}">
                <a16:creationId xmlns:a16="http://schemas.microsoft.com/office/drawing/2014/main" id="{CAF54FB9-80BC-48D3-B213-5F4E1B08611A}"/>
              </a:ext>
            </a:extLst>
          </p:cNvPr>
          <p:cNvPicPr>
            <a:picLocks noChangeAspect="1"/>
          </p:cNvPicPr>
          <p:nvPr userDrawn="1"/>
        </p:nvPicPr>
        <p:blipFill>
          <a:blip r:embed="rId5"/>
          <a:stretch>
            <a:fillRect/>
          </a:stretch>
        </p:blipFill>
        <p:spPr>
          <a:xfrm>
            <a:off x="344841" y="339404"/>
            <a:ext cx="2672680" cy="762465"/>
          </a:xfrm>
          <a:prstGeom prst="rect">
            <a:avLst/>
          </a:prstGeom>
        </p:spPr>
      </p:pic>
      <p:sp>
        <p:nvSpPr>
          <p:cNvPr id="2" name="Title 1">
            <a:extLst>
              <a:ext uri="{FF2B5EF4-FFF2-40B4-BE49-F238E27FC236}">
                <a16:creationId xmlns:a16="http://schemas.microsoft.com/office/drawing/2014/main" id="{6E009CBA-9B43-FDE1-6DDC-439F88E42A91}"/>
              </a:ext>
            </a:extLst>
          </p:cNvPr>
          <p:cNvSpPr>
            <a:spLocks noGrp="1"/>
          </p:cNvSpPr>
          <p:nvPr>
            <p:ph type="ctrTitle" hasCustomPrompt="1"/>
          </p:nvPr>
        </p:nvSpPr>
        <p:spPr>
          <a:xfrm>
            <a:off x="412603" y="1551709"/>
            <a:ext cx="6113929" cy="1501054"/>
          </a:xfrm>
          <a:prstGeom prst="rect">
            <a:avLst/>
          </a:prstGeom>
        </p:spPr>
        <p:txBody>
          <a:bodyPr anchor="b">
            <a:normAutofit/>
          </a:bodyPr>
          <a:lstStyle>
            <a:lvl1pPr algn="l">
              <a:defRPr sz="4000" b="1" i="0">
                <a:solidFill>
                  <a:srgbClr val="003F72"/>
                </a:solidFill>
                <a:latin typeface="Myriad Pro" panose="020B0503030403020204" pitchFamily="34" charset="0"/>
              </a:defRPr>
            </a:lvl1pPr>
          </a:lstStyle>
          <a:p>
            <a:r>
              <a:rPr lang="en-US" dirty="0"/>
              <a:t>CLICK TO EDIT MASTER TITLE STYLE</a:t>
            </a:r>
          </a:p>
        </p:txBody>
      </p:sp>
      <p:pic>
        <p:nvPicPr>
          <p:cNvPr id="27" name="Picture 26" descr="A picture containing logo&#10;&#10;Description automatically generated">
            <a:extLst>
              <a:ext uri="{FF2B5EF4-FFF2-40B4-BE49-F238E27FC236}">
                <a16:creationId xmlns:a16="http://schemas.microsoft.com/office/drawing/2014/main" id="{C481079A-BA69-9B31-9DC6-0F1DB50C9DDF}"/>
              </a:ext>
            </a:extLst>
          </p:cNvPr>
          <p:cNvPicPr>
            <a:picLocks noChangeAspect="1"/>
          </p:cNvPicPr>
          <p:nvPr userDrawn="1"/>
        </p:nvPicPr>
        <p:blipFill>
          <a:blip r:embed="rId6"/>
          <a:stretch>
            <a:fillRect/>
          </a:stretch>
        </p:blipFill>
        <p:spPr>
          <a:xfrm>
            <a:off x="344840" y="6189499"/>
            <a:ext cx="2008804" cy="445703"/>
          </a:xfrm>
          <a:prstGeom prst="rect">
            <a:avLst/>
          </a:prstGeom>
        </p:spPr>
      </p:pic>
      <p:sp>
        <p:nvSpPr>
          <p:cNvPr id="3" name="Subtitle 2">
            <a:extLst>
              <a:ext uri="{FF2B5EF4-FFF2-40B4-BE49-F238E27FC236}">
                <a16:creationId xmlns:a16="http://schemas.microsoft.com/office/drawing/2014/main" id="{65FF2941-7C50-16C8-4B41-CB9538A08DA1}"/>
              </a:ext>
            </a:extLst>
          </p:cNvPr>
          <p:cNvSpPr>
            <a:spLocks noGrp="1"/>
          </p:cNvSpPr>
          <p:nvPr>
            <p:ph type="subTitle" idx="1"/>
          </p:nvPr>
        </p:nvSpPr>
        <p:spPr>
          <a:xfrm>
            <a:off x="412603" y="3299619"/>
            <a:ext cx="6113929" cy="505619"/>
          </a:xfrm>
        </p:spPr>
        <p:txBody>
          <a:bodyPr>
            <a:normAutofit/>
          </a:bodyPr>
          <a:lstStyle>
            <a:lvl1pPr marL="0" indent="0" algn="l">
              <a:buNone/>
              <a:defRPr sz="2000" b="0" i="1">
                <a:solidFill>
                  <a:srgbClr val="0083BE"/>
                </a:solidFill>
                <a:latin typeface="Myriad Pro Light" panose="020B0403030403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8085347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6 Images">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DA43514-314D-8187-B7F5-E1326AF600AB}"/>
              </a:ext>
            </a:extLst>
          </p:cNvPr>
          <p:cNvSpPr>
            <a:spLocks noGrp="1"/>
          </p:cNvSpPr>
          <p:nvPr>
            <p:ph type="sldNum" sz="quarter" idx="12"/>
          </p:nvPr>
        </p:nvSpPr>
        <p:spPr/>
        <p:txBody>
          <a:bodyPr/>
          <a:lstStyle/>
          <a:p>
            <a:fld id="{F7105344-50FD-1848-9DF8-B189548D0868}" type="slidenum">
              <a:rPr lang="en-US" smtClean="0"/>
              <a:t>‹#›</a:t>
            </a:fld>
            <a:endParaRPr lang="en-US"/>
          </a:p>
        </p:txBody>
      </p:sp>
      <p:sp>
        <p:nvSpPr>
          <p:cNvPr id="8" name="Footer Placeholder 4">
            <a:extLst>
              <a:ext uri="{FF2B5EF4-FFF2-40B4-BE49-F238E27FC236}">
                <a16:creationId xmlns:a16="http://schemas.microsoft.com/office/drawing/2014/main" id="{B183C568-2F7C-2EA6-E49E-81D1C3AB3F0C}"/>
              </a:ext>
            </a:extLst>
          </p:cNvPr>
          <p:cNvSpPr>
            <a:spLocks noGrp="1"/>
          </p:cNvSpPr>
          <p:nvPr>
            <p:ph type="ftr" sz="quarter" idx="3"/>
          </p:nvPr>
        </p:nvSpPr>
        <p:spPr>
          <a:xfrm>
            <a:off x="5139584" y="6356350"/>
            <a:ext cx="4114800" cy="365125"/>
          </a:xfrm>
          <a:prstGeom prst="rect">
            <a:avLst/>
          </a:prstGeom>
        </p:spPr>
        <p:txBody>
          <a:bodyPr anchor="ctr"/>
          <a:lstStyle>
            <a:lvl1pPr algn="r">
              <a:defRPr sz="900" b="0" i="0">
                <a:latin typeface="Myriad Pro Light" panose="020B0403030403020204" pitchFamily="34" charset="0"/>
              </a:defRPr>
            </a:lvl1pPr>
          </a:lstStyle>
          <a:p>
            <a:r>
              <a:rPr lang="en-US" dirty="0"/>
              <a:t>SimLEARN | Transforming healthcare through simulation</a:t>
            </a:r>
          </a:p>
        </p:txBody>
      </p:sp>
      <p:sp>
        <p:nvSpPr>
          <p:cNvPr id="16" name="Title 1">
            <a:extLst>
              <a:ext uri="{FF2B5EF4-FFF2-40B4-BE49-F238E27FC236}">
                <a16:creationId xmlns:a16="http://schemas.microsoft.com/office/drawing/2014/main" id="{3FDF5520-4504-60D1-DAB1-9DD16B7445EF}"/>
              </a:ext>
            </a:extLst>
          </p:cNvPr>
          <p:cNvSpPr>
            <a:spLocks noGrp="1"/>
          </p:cNvSpPr>
          <p:nvPr>
            <p:ph type="title" hasCustomPrompt="1"/>
          </p:nvPr>
        </p:nvSpPr>
        <p:spPr>
          <a:xfrm>
            <a:off x="327997" y="374900"/>
            <a:ext cx="4156321" cy="894347"/>
          </a:xfrm>
          <a:prstGeom prst="rect">
            <a:avLst/>
          </a:prstGeom>
        </p:spPr>
        <p:txBody>
          <a:bodyPr>
            <a:noAutofit/>
          </a:bodyPr>
          <a:lstStyle>
            <a:lvl1pPr>
              <a:defRPr sz="2800" b="1"/>
            </a:lvl1pPr>
          </a:lstStyle>
          <a:p>
            <a:r>
              <a:rPr lang="en-US" dirty="0"/>
              <a:t>CLICK TO EDIT MASTER TITLE STYLE</a:t>
            </a:r>
          </a:p>
        </p:txBody>
      </p:sp>
      <p:sp>
        <p:nvSpPr>
          <p:cNvPr id="19" name="Text Placeholder 3">
            <a:extLst>
              <a:ext uri="{FF2B5EF4-FFF2-40B4-BE49-F238E27FC236}">
                <a16:creationId xmlns:a16="http://schemas.microsoft.com/office/drawing/2014/main" id="{4063247D-5207-D39B-C05D-9A5C5649D3A4}"/>
              </a:ext>
            </a:extLst>
          </p:cNvPr>
          <p:cNvSpPr>
            <a:spLocks noGrp="1"/>
          </p:cNvSpPr>
          <p:nvPr>
            <p:ph type="body" sz="half" idx="14"/>
          </p:nvPr>
        </p:nvSpPr>
        <p:spPr>
          <a:xfrm>
            <a:off x="4915020" y="2866985"/>
            <a:ext cx="1722405" cy="562015"/>
          </a:xfrm>
        </p:spPr>
        <p:txBody>
          <a:bodyPr anchor="ctr">
            <a:normAutofit/>
          </a:bodyPr>
          <a:lstStyle>
            <a:lvl1pPr marL="0" indent="0" algn="ctr">
              <a:lnSpc>
                <a:spcPct val="100000"/>
              </a:lnSpc>
              <a:buNone/>
              <a:defRPr sz="11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1" name="Text Placeholder 2">
            <a:extLst>
              <a:ext uri="{FF2B5EF4-FFF2-40B4-BE49-F238E27FC236}">
                <a16:creationId xmlns:a16="http://schemas.microsoft.com/office/drawing/2014/main" id="{7BE698FC-3B02-7AC3-7CB3-D3D75459A2FF}"/>
              </a:ext>
            </a:extLst>
          </p:cNvPr>
          <p:cNvSpPr>
            <a:spLocks noGrp="1"/>
          </p:cNvSpPr>
          <p:nvPr>
            <p:ph type="body" idx="1" hasCustomPrompt="1"/>
          </p:nvPr>
        </p:nvSpPr>
        <p:spPr>
          <a:xfrm>
            <a:off x="4915021" y="530851"/>
            <a:ext cx="6185506" cy="738396"/>
          </a:xfrm>
        </p:spPr>
        <p:txBody>
          <a:bodyPr>
            <a:normAutofit/>
          </a:bodyPr>
          <a:lstStyle>
            <a:lvl1pPr marL="0" indent="0" algn="ctr">
              <a:buNone/>
              <a:defRPr sz="2000" b="0" i="1">
                <a:solidFill>
                  <a:schemeClr val="accent2"/>
                </a:solidFill>
                <a:latin typeface="Myriad Pro Light" panose="020B0403030403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dirty="0"/>
              <a:t>Click to edit Master subtitle style</a:t>
            </a:r>
          </a:p>
        </p:txBody>
      </p:sp>
      <p:pic>
        <p:nvPicPr>
          <p:cNvPr id="22" name="Picture 21">
            <a:extLst>
              <a:ext uri="{FF2B5EF4-FFF2-40B4-BE49-F238E27FC236}">
                <a16:creationId xmlns:a16="http://schemas.microsoft.com/office/drawing/2014/main" id="{D7410763-4B2F-5C5B-AFF9-8DF9738C9703}"/>
              </a:ext>
            </a:extLst>
          </p:cNvPr>
          <p:cNvPicPr>
            <a:picLocks noChangeAspect="1"/>
          </p:cNvPicPr>
          <p:nvPr userDrawn="1"/>
        </p:nvPicPr>
        <p:blipFill>
          <a:blip r:embed="rId2"/>
          <a:stretch>
            <a:fillRect/>
          </a:stretch>
        </p:blipFill>
        <p:spPr>
          <a:xfrm>
            <a:off x="11100527" y="3854115"/>
            <a:ext cx="1091473" cy="1218522"/>
          </a:xfrm>
          <a:prstGeom prst="rect">
            <a:avLst/>
          </a:prstGeom>
        </p:spPr>
      </p:pic>
      <p:sp>
        <p:nvSpPr>
          <p:cNvPr id="23" name="Content Placeholder 2">
            <a:extLst>
              <a:ext uri="{FF2B5EF4-FFF2-40B4-BE49-F238E27FC236}">
                <a16:creationId xmlns:a16="http://schemas.microsoft.com/office/drawing/2014/main" id="{E7B27821-127C-0945-999F-BFC9F4FFC28D}"/>
              </a:ext>
            </a:extLst>
          </p:cNvPr>
          <p:cNvSpPr>
            <a:spLocks noGrp="1"/>
          </p:cNvSpPr>
          <p:nvPr>
            <p:ph sz="half" idx="15"/>
          </p:nvPr>
        </p:nvSpPr>
        <p:spPr>
          <a:xfrm>
            <a:off x="326148" y="1515649"/>
            <a:ext cx="4156321" cy="4496844"/>
          </a:xfrm>
        </p:spPr>
        <p:txBody>
          <a:bodyPr/>
          <a:lstStyle>
            <a:lvl1pPr>
              <a:defRPr sz="1600" b="0" i="0">
                <a:solidFill>
                  <a:schemeClr val="tx1"/>
                </a:solidFill>
                <a:latin typeface="Myriad Pro" panose="020B0503030403020204" pitchFamily="34" charset="0"/>
              </a:defRPr>
            </a:lvl1pPr>
            <a:lvl2pPr>
              <a:defRPr sz="1400" b="0" i="0">
                <a:latin typeface="Myriad Pro" panose="020B0503030403020204" pitchFamily="34" charset="0"/>
              </a:defRPr>
            </a:lvl2pPr>
            <a:lvl3pPr>
              <a:defRPr sz="1200" b="0" i="0">
                <a:latin typeface="Myriad Pro" panose="020B0503030403020204" pitchFamily="34" charset="0"/>
              </a:defRPr>
            </a:lvl3pPr>
            <a:lvl4pPr>
              <a:defRPr sz="1100" b="0" i="0">
                <a:latin typeface="Myriad Pro" panose="020B0503030403020204" pitchFamily="34" charset="0"/>
              </a:defRPr>
            </a:lvl4pPr>
            <a:lvl5pPr>
              <a:defRPr sz="1050" b="0" i="0">
                <a:latin typeface="Myriad Pro" panose="020B0503030403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ext Placeholder 3">
            <a:extLst>
              <a:ext uri="{FF2B5EF4-FFF2-40B4-BE49-F238E27FC236}">
                <a16:creationId xmlns:a16="http://schemas.microsoft.com/office/drawing/2014/main" id="{A88A93EE-5CB5-A67E-999D-A8F884494501}"/>
              </a:ext>
            </a:extLst>
          </p:cNvPr>
          <p:cNvSpPr>
            <a:spLocks noGrp="1"/>
          </p:cNvSpPr>
          <p:nvPr>
            <p:ph type="body" sz="half" idx="16"/>
          </p:nvPr>
        </p:nvSpPr>
        <p:spPr>
          <a:xfrm>
            <a:off x="6930295" y="2866985"/>
            <a:ext cx="1722405" cy="562015"/>
          </a:xfrm>
        </p:spPr>
        <p:txBody>
          <a:bodyPr anchor="ctr">
            <a:normAutofit/>
          </a:bodyPr>
          <a:lstStyle>
            <a:lvl1pPr marL="0" indent="0" algn="ctr">
              <a:lnSpc>
                <a:spcPct val="100000"/>
              </a:lnSpc>
              <a:buNone/>
              <a:defRPr sz="11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Text Placeholder 3">
            <a:extLst>
              <a:ext uri="{FF2B5EF4-FFF2-40B4-BE49-F238E27FC236}">
                <a16:creationId xmlns:a16="http://schemas.microsoft.com/office/drawing/2014/main" id="{E4C11D3E-A881-09EB-F358-BCC76BB20A0E}"/>
              </a:ext>
            </a:extLst>
          </p:cNvPr>
          <p:cNvSpPr>
            <a:spLocks noGrp="1"/>
          </p:cNvSpPr>
          <p:nvPr>
            <p:ph type="body" sz="half" idx="17"/>
          </p:nvPr>
        </p:nvSpPr>
        <p:spPr>
          <a:xfrm>
            <a:off x="8945570" y="2866985"/>
            <a:ext cx="1722405" cy="562015"/>
          </a:xfrm>
        </p:spPr>
        <p:txBody>
          <a:bodyPr anchor="ctr">
            <a:normAutofit/>
          </a:bodyPr>
          <a:lstStyle>
            <a:lvl1pPr marL="0" indent="0" algn="ctr">
              <a:lnSpc>
                <a:spcPct val="100000"/>
              </a:lnSpc>
              <a:buNone/>
              <a:defRPr sz="11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ext Placeholder 3">
            <a:extLst>
              <a:ext uri="{FF2B5EF4-FFF2-40B4-BE49-F238E27FC236}">
                <a16:creationId xmlns:a16="http://schemas.microsoft.com/office/drawing/2014/main" id="{7A0865BB-DA0A-C218-419C-79DF7621E02C}"/>
              </a:ext>
            </a:extLst>
          </p:cNvPr>
          <p:cNvSpPr>
            <a:spLocks noGrp="1"/>
          </p:cNvSpPr>
          <p:nvPr>
            <p:ph type="body" sz="half" idx="18"/>
          </p:nvPr>
        </p:nvSpPr>
        <p:spPr>
          <a:xfrm>
            <a:off x="4915020" y="4824409"/>
            <a:ext cx="1722405" cy="562015"/>
          </a:xfrm>
        </p:spPr>
        <p:txBody>
          <a:bodyPr anchor="ctr">
            <a:normAutofit/>
          </a:bodyPr>
          <a:lstStyle>
            <a:lvl1pPr marL="0" indent="0" algn="ctr">
              <a:lnSpc>
                <a:spcPct val="100000"/>
              </a:lnSpc>
              <a:buNone/>
              <a:defRPr sz="11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0" name="Text Placeholder 3">
            <a:extLst>
              <a:ext uri="{FF2B5EF4-FFF2-40B4-BE49-F238E27FC236}">
                <a16:creationId xmlns:a16="http://schemas.microsoft.com/office/drawing/2014/main" id="{F9D8944F-3C5E-0E8F-49AF-F0F94C2DEC17}"/>
              </a:ext>
            </a:extLst>
          </p:cNvPr>
          <p:cNvSpPr>
            <a:spLocks noGrp="1"/>
          </p:cNvSpPr>
          <p:nvPr>
            <p:ph type="body" sz="half" idx="19"/>
          </p:nvPr>
        </p:nvSpPr>
        <p:spPr>
          <a:xfrm>
            <a:off x="6930295" y="4824409"/>
            <a:ext cx="1722405" cy="562015"/>
          </a:xfrm>
        </p:spPr>
        <p:txBody>
          <a:bodyPr anchor="ctr">
            <a:normAutofit/>
          </a:bodyPr>
          <a:lstStyle>
            <a:lvl1pPr marL="0" indent="0" algn="ctr">
              <a:lnSpc>
                <a:spcPct val="100000"/>
              </a:lnSpc>
              <a:buNone/>
              <a:defRPr sz="11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1" name="Text Placeholder 3">
            <a:extLst>
              <a:ext uri="{FF2B5EF4-FFF2-40B4-BE49-F238E27FC236}">
                <a16:creationId xmlns:a16="http://schemas.microsoft.com/office/drawing/2014/main" id="{C6285F25-95FC-B656-B860-F3453A5E55FF}"/>
              </a:ext>
            </a:extLst>
          </p:cNvPr>
          <p:cNvSpPr>
            <a:spLocks noGrp="1"/>
          </p:cNvSpPr>
          <p:nvPr>
            <p:ph type="body" sz="half" idx="20"/>
          </p:nvPr>
        </p:nvSpPr>
        <p:spPr>
          <a:xfrm>
            <a:off x="8945570" y="4824409"/>
            <a:ext cx="1722405" cy="562015"/>
          </a:xfrm>
        </p:spPr>
        <p:txBody>
          <a:bodyPr anchor="ctr">
            <a:normAutofit/>
          </a:bodyPr>
          <a:lstStyle>
            <a:lvl1pPr marL="0" indent="0" algn="ctr">
              <a:lnSpc>
                <a:spcPct val="100000"/>
              </a:lnSpc>
              <a:buNone/>
              <a:defRPr sz="11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25222834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6 images 2">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DA43514-314D-8187-B7F5-E1326AF600AB}"/>
              </a:ext>
            </a:extLst>
          </p:cNvPr>
          <p:cNvSpPr>
            <a:spLocks noGrp="1"/>
          </p:cNvSpPr>
          <p:nvPr>
            <p:ph type="sldNum" sz="quarter" idx="12"/>
          </p:nvPr>
        </p:nvSpPr>
        <p:spPr/>
        <p:txBody>
          <a:bodyPr/>
          <a:lstStyle/>
          <a:p>
            <a:fld id="{F7105344-50FD-1848-9DF8-B189548D0868}" type="slidenum">
              <a:rPr lang="en-US" smtClean="0"/>
              <a:t>‹#›</a:t>
            </a:fld>
            <a:endParaRPr lang="en-US"/>
          </a:p>
        </p:txBody>
      </p:sp>
      <p:sp>
        <p:nvSpPr>
          <p:cNvPr id="8" name="Footer Placeholder 4">
            <a:extLst>
              <a:ext uri="{FF2B5EF4-FFF2-40B4-BE49-F238E27FC236}">
                <a16:creationId xmlns:a16="http://schemas.microsoft.com/office/drawing/2014/main" id="{B183C568-2F7C-2EA6-E49E-81D1C3AB3F0C}"/>
              </a:ext>
            </a:extLst>
          </p:cNvPr>
          <p:cNvSpPr>
            <a:spLocks noGrp="1"/>
          </p:cNvSpPr>
          <p:nvPr>
            <p:ph type="ftr" sz="quarter" idx="3"/>
          </p:nvPr>
        </p:nvSpPr>
        <p:spPr>
          <a:xfrm>
            <a:off x="5139584" y="6356350"/>
            <a:ext cx="4114800" cy="365125"/>
          </a:xfrm>
          <a:prstGeom prst="rect">
            <a:avLst/>
          </a:prstGeom>
        </p:spPr>
        <p:txBody>
          <a:bodyPr anchor="ctr"/>
          <a:lstStyle>
            <a:lvl1pPr algn="r">
              <a:defRPr sz="900" b="0" i="0">
                <a:latin typeface="Myriad Pro Light" panose="020B0403030403020204" pitchFamily="34" charset="0"/>
              </a:defRPr>
            </a:lvl1pPr>
          </a:lstStyle>
          <a:p>
            <a:r>
              <a:rPr lang="en-US" dirty="0"/>
              <a:t>SimLEARN | Transforming healthcare through simulation</a:t>
            </a:r>
          </a:p>
        </p:txBody>
      </p:sp>
      <p:sp>
        <p:nvSpPr>
          <p:cNvPr id="16" name="Title 1">
            <a:extLst>
              <a:ext uri="{FF2B5EF4-FFF2-40B4-BE49-F238E27FC236}">
                <a16:creationId xmlns:a16="http://schemas.microsoft.com/office/drawing/2014/main" id="{3FDF5520-4504-60D1-DAB1-9DD16B7445EF}"/>
              </a:ext>
            </a:extLst>
          </p:cNvPr>
          <p:cNvSpPr>
            <a:spLocks noGrp="1"/>
          </p:cNvSpPr>
          <p:nvPr>
            <p:ph type="title" hasCustomPrompt="1"/>
          </p:nvPr>
        </p:nvSpPr>
        <p:spPr>
          <a:xfrm>
            <a:off x="327997" y="374900"/>
            <a:ext cx="4156321" cy="894347"/>
          </a:xfrm>
          <a:prstGeom prst="rect">
            <a:avLst/>
          </a:prstGeom>
        </p:spPr>
        <p:txBody>
          <a:bodyPr>
            <a:noAutofit/>
          </a:bodyPr>
          <a:lstStyle>
            <a:lvl1pPr>
              <a:defRPr sz="3200" b="1"/>
            </a:lvl1pPr>
          </a:lstStyle>
          <a:p>
            <a:r>
              <a:rPr lang="en-US" dirty="0"/>
              <a:t>CLICK TO EDIT MASTER TITLE STYLE</a:t>
            </a:r>
          </a:p>
        </p:txBody>
      </p:sp>
      <p:sp>
        <p:nvSpPr>
          <p:cNvPr id="19" name="Text Placeholder 3">
            <a:extLst>
              <a:ext uri="{FF2B5EF4-FFF2-40B4-BE49-F238E27FC236}">
                <a16:creationId xmlns:a16="http://schemas.microsoft.com/office/drawing/2014/main" id="{4063247D-5207-D39B-C05D-9A5C5649D3A4}"/>
              </a:ext>
            </a:extLst>
          </p:cNvPr>
          <p:cNvSpPr>
            <a:spLocks noGrp="1"/>
          </p:cNvSpPr>
          <p:nvPr>
            <p:ph type="body" sz="half" idx="14"/>
          </p:nvPr>
        </p:nvSpPr>
        <p:spPr>
          <a:xfrm>
            <a:off x="5185765" y="1659450"/>
            <a:ext cx="1722405" cy="562015"/>
          </a:xfrm>
        </p:spPr>
        <p:txBody>
          <a:bodyPr>
            <a:normAutofit/>
          </a:bodyPr>
          <a:lstStyle>
            <a:lvl1pPr marL="0" indent="0" algn="r">
              <a:buNone/>
              <a:defRPr sz="12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1" name="Text Placeholder 2">
            <a:extLst>
              <a:ext uri="{FF2B5EF4-FFF2-40B4-BE49-F238E27FC236}">
                <a16:creationId xmlns:a16="http://schemas.microsoft.com/office/drawing/2014/main" id="{7BE698FC-3B02-7AC3-7CB3-D3D75459A2FF}"/>
              </a:ext>
            </a:extLst>
          </p:cNvPr>
          <p:cNvSpPr>
            <a:spLocks noGrp="1"/>
          </p:cNvSpPr>
          <p:nvPr>
            <p:ph type="body" idx="1" hasCustomPrompt="1"/>
          </p:nvPr>
        </p:nvSpPr>
        <p:spPr>
          <a:xfrm>
            <a:off x="327997" y="1457396"/>
            <a:ext cx="4156321" cy="738396"/>
          </a:xfrm>
        </p:spPr>
        <p:txBody>
          <a:bodyPr>
            <a:normAutofit/>
          </a:bodyPr>
          <a:lstStyle>
            <a:lvl1pPr marL="0" indent="0" algn="l">
              <a:buNone/>
              <a:defRPr sz="2000" b="0" i="1">
                <a:solidFill>
                  <a:schemeClr val="accent2"/>
                </a:solidFill>
                <a:latin typeface="Myriad Pro Light" panose="020B0403030403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dirty="0"/>
              <a:t>Click to edit Master subtitle style</a:t>
            </a:r>
          </a:p>
        </p:txBody>
      </p:sp>
      <p:sp>
        <p:nvSpPr>
          <p:cNvPr id="13" name="Text Placeholder 3">
            <a:extLst>
              <a:ext uri="{FF2B5EF4-FFF2-40B4-BE49-F238E27FC236}">
                <a16:creationId xmlns:a16="http://schemas.microsoft.com/office/drawing/2014/main" id="{FC5833E8-31CE-3179-0D7F-71A808AF39A0}"/>
              </a:ext>
            </a:extLst>
          </p:cNvPr>
          <p:cNvSpPr>
            <a:spLocks noGrp="1"/>
          </p:cNvSpPr>
          <p:nvPr>
            <p:ph type="body" sz="half" idx="15"/>
          </p:nvPr>
        </p:nvSpPr>
        <p:spPr>
          <a:xfrm>
            <a:off x="4861829" y="2981005"/>
            <a:ext cx="1722405" cy="562015"/>
          </a:xfrm>
        </p:spPr>
        <p:txBody>
          <a:bodyPr>
            <a:normAutofit/>
          </a:bodyPr>
          <a:lstStyle>
            <a:lvl1pPr marL="0" indent="0" algn="r">
              <a:buNone/>
              <a:defRPr sz="1200" b="0" i="0">
                <a:solidFill>
                  <a:srgbClr val="0083BE"/>
                </a:solidFill>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4" name="Text Placeholder 3">
            <a:extLst>
              <a:ext uri="{FF2B5EF4-FFF2-40B4-BE49-F238E27FC236}">
                <a16:creationId xmlns:a16="http://schemas.microsoft.com/office/drawing/2014/main" id="{7EAAFAD3-3F93-4AD8-E3AD-4D24F4032F5E}"/>
              </a:ext>
            </a:extLst>
          </p:cNvPr>
          <p:cNvSpPr>
            <a:spLocks noGrp="1"/>
          </p:cNvSpPr>
          <p:nvPr>
            <p:ph type="body" sz="half" idx="16"/>
          </p:nvPr>
        </p:nvSpPr>
        <p:spPr>
          <a:xfrm>
            <a:off x="4541417" y="4250770"/>
            <a:ext cx="1722405" cy="562015"/>
          </a:xfrm>
        </p:spPr>
        <p:txBody>
          <a:bodyPr>
            <a:normAutofit/>
          </a:bodyPr>
          <a:lstStyle>
            <a:lvl1pPr marL="0" indent="0" algn="r">
              <a:buNone/>
              <a:defRPr sz="12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5" name="Text Placeholder 3">
            <a:extLst>
              <a:ext uri="{FF2B5EF4-FFF2-40B4-BE49-F238E27FC236}">
                <a16:creationId xmlns:a16="http://schemas.microsoft.com/office/drawing/2014/main" id="{784DF0A7-14FD-E8B9-AB8C-57EFFBA94CD8}"/>
              </a:ext>
            </a:extLst>
          </p:cNvPr>
          <p:cNvSpPr>
            <a:spLocks noGrp="1"/>
          </p:cNvSpPr>
          <p:nvPr>
            <p:ph type="body" sz="half" idx="17"/>
          </p:nvPr>
        </p:nvSpPr>
        <p:spPr>
          <a:xfrm>
            <a:off x="10278764" y="1659450"/>
            <a:ext cx="1722405" cy="562015"/>
          </a:xfrm>
        </p:spPr>
        <p:txBody>
          <a:bodyPr>
            <a:normAutofit/>
          </a:bodyPr>
          <a:lstStyle>
            <a:lvl1pPr marL="0" indent="0" algn="l">
              <a:buNone/>
              <a:defRPr sz="12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7" name="Text Placeholder 3">
            <a:extLst>
              <a:ext uri="{FF2B5EF4-FFF2-40B4-BE49-F238E27FC236}">
                <a16:creationId xmlns:a16="http://schemas.microsoft.com/office/drawing/2014/main" id="{0BC360D8-824F-F119-AFFF-8B770476C75A}"/>
              </a:ext>
            </a:extLst>
          </p:cNvPr>
          <p:cNvSpPr>
            <a:spLocks noGrp="1"/>
          </p:cNvSpPr>
          <p:nvPr>
            <p:ph type="body" sz="half" idx="18"/>
          </p:nvPr>
        </p:nvSpPr>
        <p:spPr>
          <a:xfrm>
            <a:off x="9896011" y="2981004"/>
            <a:ext cx="1722405" cy="562015"/>
          </a:xfrm>
        </p:spPr>
        <p:txBody>
          <a:bodyPr>
            <a:normAutofit/>
          </a:bodyPr>
          <a:lstStyle>
            <a:lvl1pPr marL="0" indent="0" algn="l">
              <a:buNone/>
              <a:defRPr sz="1200" b="0" i="0">
                <a:solidFill>
                  <a:srgbClr val="0083BE"/>
                </a:solidFill>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8" name="Text Placeholder 3">
            <a:extLst>
              <a:ext uri="{FF2B5EF4-FFF2-40B4-BE49-F238E27FC236}">
                <a16:creationId xmlns:a16="http://schemas.microsoft.com/office/drawing/2014/main" id="{BD061ACA-BE31-D52B-128A-08FFDF1C2702}"/>
              </a:ext>
            </a:extLst>
          </p:cNvPr>
          <p:cNvSpPr>
            <a:spLocks noGrp="1"/>
          </p:cNvSpPr>
          <p:nvPr>
            <p:ph type="body" sz="half" idx="19"/>
          </p:nvPr>
        </p:nvSpPr>
        <p:spPr>
          <a:xfrm>
            <a:off x="9587090" y="4387261"/>
            <a:ext cx="1722405" cy="562015"/>
          </a:xfrm>
        </p:spPr>
        <p:txBody>
          <a:bodyPr>
            <a:normAutofit/>
          </a:bodyPr>
          <a:lstStyle>
            <a:lvl1pPr marL="0" indent="0" algn="l">
              <a:buNone/>
              <a:defRPr sz="1200" b="0" i="0">
                <a:latin typeface="Myriad Pro" panose="020B0503030403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4" name="Content Placeholder 2">
            <a:extLst>
              <a:ext uri="{FF2B5EF4-FFF2-40B4-BE49-F238E27FC236}">
                <a16:creationId xmlns:a16="http://schemas.microsoft.com/office/drawing/2014/main" id="{C121DAE6-6B32-DA25-A564-B3BAD39096C0}"/>
              </a:ext>
            </a:extLst>
          </p:cNvPr>
          <p:cNvSpPr>
            <a:spLocks noGrp="1"/>
          </p:cNvSpPr>
          <p:nvPr>
            <p:ph sz="half" idx="20"/>
          </p:nvPr>
        </p:nvSpPr>
        <p:spPr>
          <a:xfrm>
            <a:off x="327997" y="2309795"/>
            <a:ext cx="4152156" cy="3732659"/>
          </a:xfrm>
        </p:spPr>
        <p:txBody>
          <a:bodyPr/>
          <a:lstStyle>
            <a:lvl1pPr>
              <a:defRPr b="0" i="0">
                <a:latin typeface="Myriad Pro" panose="020B0503030403020204" pitchFamily="34" charset="0"/>
              </a:defRPr>
            </a:lvl1pPr>
            <a:lvl2pPr>
              <a:defRPr b="0" i="0">
                <a:latin typeface="Myriad Pro" panose="020B0503030403020204" pitchFamily="34" charset="0"/>
              </a:defRPr>
            </a:lvl2pPr>
            <a:lvl3pPr>
              <a:defRPr b="0" i="0">
                <a:latin typeface="Myriad Pro" panose="020B0503030403020204" pitchFamily="34" charset="0"/>
              </a:defRPr>
            </a:lvl3pPr>
            <a:lvl4pPr>
              <a:defRPr b="0" i="0">
                <a:latin typeface="Myriad Pro" panose="020B0503030403020204" pitchFamily="34" charset="0"/>
              </a:defRPr>
            </a:lvl4pPr>
            <a:lvl5pPr>
              <a:defRPr b="0" i="0">
                <a:latin typeface="Myriad Pro" panose="020B0503030403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00033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5" name="Footer Placeholder 4"/>
          <p:cNvSpPr>
            <a:spLocks noGrp="1"/>
          </p:cNvSpPr>
          <p:nvPr>
            <p:ph type="ftr" sz="quarter" idx="11"/>
          </p:nvPr>
        </p:nvSpPr>
        <p:spPr/>
        <p:txBody>
          <a:bodyPr/>
          <a:lstStyle/>
          <a:p>
            <a:r>
              <a:rPr lang="en-US"/>
              <a:t>SimLEARN | Transforming healthcare through simulation</a:t>
            </a:r>
            <a:endParaRPr lang="en-US" dirty="0"/>
          </a:p>
        </p:txBody>
      </p:sp>
      <p:sp>
        <p:nvSpPr>
          <p:cNvPr id="6" name="Slide Number Placeholder 5"/>
          <p:cNvSpPr>
            <a:spLocks noGrp="1"/>
          </p:cNvSpPr>
          <p:nvPr>
            <p:ph type="sldNum" sz="quarter" idx="12"/>
          </p:nvPr>
        </p:nvSpPr>
        <p:spPr/>
        <p:txBody>
          <a:bodyPr/>
          <a:lstStyle/>
          <a:p>
            <a:fld id="{F7105344-50FD-1848-9DF8-B189548D0868}" type="slidenum">
              <a:rPr lang="en-US" smtClean="0"/>
              <a:t>‹#›</a:t>
            </a:fld>
            <a:endParaRPr lang="en-US"/>
          </a:p>
        </p:txBody>
      </p:sp>
    </p:spTree>
    <p:extLst>
      <p:ext uri="{BB962C8B-B14F-4D97-AF65-F5344CB8AC3E}">
        <p14:creationId xmlns:p14="http://schemas.microsoft.com/office/powerpoint/2010/main" val="736800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5" name="Footer Placeholder 4"/>
          <p:cNvSpPr>
            <a:spLocks noGrp="1"/>
          </p:cNvSpPr>
          <p:nvPr>
            <p:ph type="ftr" sz="quarter" idx="11"/>
          </p:nvPr>
        </p:nvSpPr>
        <p:spPr/>
        <p:txBody>
          <a:bodyPr/>
          <a:lstStyle/>
          <a:p>
            <a:r>
              <a:rPr lang="en-US"/>
              <a:t>SimLEARN | Transforming healthcare through simulation</a:t>
            </a:r>
            <a:endParaRPr lang="en-US" dirty="0"/>
          </a:p>
        </p:txBody>
      </p:sp>
      <p:sp>
        <p:nvSpPr>
          <p:cNvPr id="6" name="Slide Number Placeholder 5"/>
          <p:cNvSpPr>
            <a:spLocks noGrp="1"/>
          </p:cNvSpPr>
          <p:nvPr>
            <p:ph type="sldNum" sz="quarter" idx="12"/>
          </p:nvPr>
        </p:nvSpPr>
        <p:spPr/>
        <p:txBody>
          <a:bodyPr/>
          <a:lstStyle/>
          <a:p>
            <a:fld id="{F7105344-50FD-1848-9DF8-B189548D0868}" type="slidenum">
              <a:rPr lang="en-US" smtClean="0"/>
              <a:pPr/>
              <a:t>‹#›</a:t>
            </a:fld>
            <a:endParaRPr lang="en-US" dirty="0"/>
          </a:p>
        </p:txBody>
      </p:sp>
    </p:spTree>
    <p:extLst>
      <p:ext uri="{BB962C8B-B14F-4D97-AF65-F5344CB8AC3E}">
        <p14:creationId xmlns:p14="http://schemas.microsoft.com/office/powerpoint/2010/main" val="3059279552"/>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6" name="Footer Placeholder 5"/>
          <p:cNvSpPr>
            <a:spLocks noGrp="1"/>
          </p:cNvSpPr>
          <p:nvPr>
            <p:ph type="ftr" sz="quarter" idx="11"/>
          </p:nvPr>
        </p:nvSpPr>
        <p:spPr/>
        <p:txBody>
          <a:bodyPr/>
          <a:lstStyle/>
          <a:p>
            <a:r>
              <a:rPr lang="en-US"/>
              <a:t>SimLEARN | Transforming healthcare through simulation</a:t>
            </a:r>
            <a:endParaRPr lang="en-US" dirty="0"/>
          </a:p>
        </p:txBody>
      </p:sp>
      <p:sp>
        <p:nvSpPr>
          <p:cNvPr id="7" name="Slide Number Placeholder 6"/>
          <p:cNvSpPr>
            <a:spLocks noGrp="1"/>
          </p:cNvSpPr>
          <p:nvPr>
            <p:ph type="sldNum" sz="quarter" idx="12"/>
          </p:nvPr>
        </p:nvSpPr>
        <p:spPr/>
        <p:txBody>
          <a:bodyPr/>
          <a:lstStyle/>
          <a:p>
            <a:fld id="{F7105344-50FD-1848-9DF8-B189548D0868}" type="slidenum">
              <a:rPr lang="en-US" smtClean="0"/>
              <a:pPr/>
              <a:t>‹#›</a:t>
            </a:fld>
            <a:endParaRPr lang="en-US" dirty="0"/>
          </a:p>
        </p:txBody>
      </p:sp>
    </p:spTree>
    <p:extLst>
      <p:ext uri="{BB962C8B-B14F-4D97-AF65-F5344CB8AC3E}">
        <p14:creationId xmlns:p14="http://schemas.microsoft.com/office/powerpoint/2010/main" val="300132270"/>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8" name="Footer Placeholder 7"/>
          <p:cNvSpPr>
            <a:spLocks noGrp="1"/>
          </p:cNvSpPr>
          <p:nvPr>
            <p:ph type="ftr" sz="quarter" idx="11"/>
          </p:nvPr>
        </p:nvSpPr>
        <p:spPr/>
        <p:txBody>
          <a:bodyPr/>
          <a:lstStyle/>
          <a:p>
            <a:r>
              <a:rPr lang="en-US"/>
              <a:t>SimLEARN | Transforming healthcare through simulation</a:t>
            </a:r>
            <a:endParaRPr lang="en-US" dirty="0"/>
          </a:p>
        </p:txBody>
      </p:sp>
      <p:sp>
        <p:nvSpPr>
          <p:cNvPr id="9" name="Slide Number Placeholder 8"/>
          <p:cNvSpPr>
            <a:spLocks noGrp="1"/>
          </p:cNvSpPr>
          <p:nvPr>
            <p:ph type="sldNum" sz="quarter" idx="12"/>
          </p:nvPr>
        </p:nvSpPr>
        <p:spPr/>
        <p:txBody>
          <a:bodyPr/>
          <a:lstStyle/>
          <a:p>
            <a:fld id="{F7105344-50FD-1848-9DF8-B189548D0868}" type="slidenum">
              <a:rPr lang="en-US" smtClean="0"/>
              <a:pPr/>
              <a:t>‹#›</a:t>
            </a:fld>
            <a:endParaRPr lang="en-US" dirty="0"/>
          </a:p>
        </p:txBody>
      </p:sp>
    </p:spTree>
    <p:extLst>
      <p:ext uri="{BB962C8B-B14F-4D97-AF65-F5344CB8AC3E}">
        <p14:creationId xmlns:p14="http://schemas.microsoft.com/office/powerpoint/2010/main" val="2239275638"/>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4" name="Footer Placeholder 3"/>
          <p:cNvSpPr>
            <a:spLocks noGrp="1"/>
          </p:cNvSpPr>
          <p:nvPr>
            <p:ph type="ftr" sz="quarter" idx="11"/>
          </p:nvPr>
        </p:nvSpPr>
        <p:spPr/>
        <p:txBody>
          <a:bodyPr/>
          <a:lstStyle/>
          <a:p>
            <a:r>
              <a:rPr lang="en-US"/>
              <a:t>SimLEARN | Transforming healthcare through simulation</a:t>
            </a:r>
            <a:endParaRPr lang="en-US" dirty="0"/>
          </a:p>
        </p:txBody>
      </p:sp>
      <p:sp>
        <p:nvSpPr>
          <p:cNvPr id="5" name="Slide Number Placeholder 4"/>
          <p:cNvSpPr>
            <a:spLocks noGrp="1"/>
          </p:cNvSpPr>
          <p:nvPr>
            <p:ph type="sldNum" sz="quarter" idx="12"/>
          </p:nvPr>
        </p:nvSpPr>
        <p:spPr/>
        <p:txBody>
          <a:bodyPr/>
          <a:lstStyle/>
          <a:p>
            <a:fld id="{F7105344-50FD-1848-9DF8-B189548D0868}" type="slidenum">
              <a:rPr lang="en-US" smtClean="0"/>
              <a:pPr/>
              <a:t>‹#›</a:t>
            </a:fld>
            <a:endParaRPr lang="en-US" dirty="0"/>
          </a:p>
        </p:txBody>
      </p:sp>
    </p:spTree>
    <p:extLst>
      <p:ext uri="{BB962C8B-B14F-4D97-AF65-F5344CB8AC3E}">
        <p14:creationId xmlns:p14="http://schemas.microsoft.com/office/powerpoint/2010/main" val="187231476"/>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3" name="Footer Placeholder 2"/>
          <p:cNvSpPr>
            <a:spLocks noGrp="1"/>
          </p:cNvSpPr>
          <p:nvPr>
            <p:ph type="ftr" sz="quarter" idx="11"/>
          </p:nvPr>
        </p:nvSpPr>
        <p:spPr/>
        <p:txBody>
          <a:bodyPr/>
          <a:lstStyle/>
          <a:p>
            <a:r>
              <a:rPr lang="en-US"/>
              <a:t>SimLEARN | Transforming healthcare through simulation</a:t>
            </a:r>
            <a:endParaRPr lang="en-US" dirty="0"/>
          </a:p>
        </p:txBody>
      </p:sp>
      <p:sp>
        <p:nvSpPr>
          <p:cNvPr id="4" name="Slide Number Placeholder 3"/>
          <p:cNvSpPr>
            <a:spLocks noGrp="1"/>
          </p:cNvSpPr>
          <p:nvPr>
            <p:ph type="sldNum" sz="quarter" idx="12"/>
          </p:nvPr>
        </p:nvSpPr>
        <p:spPr/>
        <p:txBody>
          <a:bodyPr/>
          <a:lstStyle/>
          <a:p>
            <a:fld id="{F7105344-50FD-1848-9DF8-B189548D0868}" type="slidenum">
              <a:rPr lang="en-US" smtClean="0"/>
              <a:t>‹#›</a:t>
            </a:fld>
            <a:endParaRPr lang="en-US"/>
          </a:p>
        </p:txBody>
      </p:sp>
    </p:spTree>
    <p:extLst>
      <p:ext uri="{BB962C8B-B14F-4D97-AF65-F5344CB8AC3E}">
        <p14:creationId xmlns:p14="http://schemas.microsoft.com/office/powerpoint/2010/main" val="2901148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6" name="Footer Placeholder 5"/>
          <p:cNvSpPr>
            <a:spLocks noGrp="1"/>
          </p:cNvSpPr>
          <p:nvPr>
            <p:ph type="ftr" sz="quarter" idx="11"/>
          </p:nvPr>
        </p:nvSpPr>
        <p:spPr/>
        <p:txBody>
          <a:bodyPr/>
          <a:lstStyle/>
          <a:p>
            <a:r>
              <a:rPr lang="en-US"/>
              <a:t>SimLEARN | Transforming healthcare through simulation</a:t>
            </a:r>
            <a:endParaRPr lang="en-US" dirty="0"/>
          </a:p>
        </p:txBody>
      </p:sp>
      <p:sp>
        <p:nvSpPr>
          <p:cNvPr id="7" name="Slide Number Placeholder 6"/>
          <p:cNvSpPr>
            <a:spLocks noGrp="1"/>
          </p:cNvSpPr>
          <p:nvPr>
            <p:ph type="sldNum" sz="quarter" idx="12"/>
          </p:nvPr>
        </p:nvSpPr>
        <p:spPr/>
        <p:txBody>
          <a:bodyPr/>
          <a:lstStyle/>
          <a:p>
            <a:fld id="{F7105344-50FD-1848-9DF8-B189548D0868}" type="slidenum">
              <a:rPr lang="en-US" smtClean="0"/>
              <a:pPr/>
              <a:t>‹#›</a:t>
            </a:fld>
            <a:endParaRPr lang="en-US" dirty="0"/>
          </a:p>
        </p:txBody>
      </p:sp>
    </p:spTree>
    <p:extLst>
      <p:ext uri="{BB962C8B-B14F-4D97-AF65-F5344CB8AC3E}">
        <p14:creationId xmlns:p14="http://schemas.microsoft.com/office/powerpoint/2010/main" val="2044368730"/>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3/5/2024</a:t>
            </a:fld>
            <a:endParaRPr lang="en-US" dirty="0"/>
          </a:p>
        </p:txBody>
      </p:sp>
      <p:sp>
        <p:nvSpPr>
          <p:cNvPr id="6" name="Footer Placeholder 5"/>
          <p:cNvSpPr>
            <a:spLocks noGrp="1"/>
          </p:cNvSpPr>
          <p:nvPr>
            <p:ph type="ftr" sz="quarter" idx="11"/>
          </p:nvPr>
        </p:nvSpPr>
        <p:spPr/>
        <p:txBody>
          <a:bodyPr/>
          <a:lstStyle/>
          <a:p>
            <a:r>
              <a:rPr lang="en-US"/>
              <a:t>SimLEARN | Transforming healthcare through simulation</a:t>
            </a:r>
            <a:endParaRPr lang="en-US" dirty="0"/>
          </a:p>
        </p:txBody>
      </p:sp>
      <p:sp>
        <p:nvSpPr>
          <p:cNvPr id="7" name="Slide Number Placeholder 6"/>
          <p:cNvSpPr>
            <a:spLocks noGrp="1"/>
          </p:cNvSpPr>
          <p:nvPr>
            <p:ph type="sldNum" sz="quarter" idx="12"/>
          </p:nvPr>
        </p:nvSpPr>
        <p:spPr/>
        <p:txBody>
          <a:bodyPr/>
          <a:lstStyle/>
          <a:p>
            <a:fld id="{F7105344-50FD-1848-9DF8-B189548D0868}" type="slidenum">
              <a:rPr lang="en-US" smtClean="0"/>
              <a:pPr/>
              <a:t>‹#›</a:t>
            </a:fld>
            <a:endParaRPr lang="en-US" dirty="0"/>
          </a:p>
        </p:txBody>
      </p:sp>
    </p:spTree>
    <p:extLst>
      <p:ext uri="{BB962C8B-B14F-4D97-AF65-F5344CB8AC3E}">
        <p14:creationId xmlns:p14="http://schemas.microsoft.com/office/powerpoint/2010/main" val="1069472749"/>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smtClean="0"/>
              <a:t>3/5/2024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SimLEARN | Transforming healthcare through simulation</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105344-50FD-1848-9DF8-B189548D0868}" type="slidenum">
              <a:rPr lang="en-US" smtClean="0"/>
              <a:pPr/>
              <a:t>‹#›</a:t>
            </a:fld>
            <a:endParaRPr lang="en-US" dirty="0"/>
          </a:p>
        </p:txBody>
      </p:sp>
      <p:pic>
        <p:nvPicPr>
          <p:cNvPr id="7" name="Picture 6" descr="A picture containing text, sign&#10;&#10;Description automatically generated">
            <a:extLst>
              <a:ext uri="{FF2B5EF4-FFF2-40B4-BE49-F238E27FC236}">
                <a16:creationId xmlns:a16="http://schemas.microsoft.com/office/drawing/2014/main" id="{D87C7CA5-6DBF-DC5B-A538-619397DB2CD1}"/>
              </a:ext>
            </a:extLst>
          </p:cNvPr>
          <p:cNvPicPr>
            <a:picLocks noChangeAspect="1"/>
          </p:cNvPicPr>
          <p:nvPr userDrawn="1"/>
        </p:nvPicPr>
        <p:blipFill>
          <a:blip r:embed="rId20"/>
          <a:stretch>
            <a:fillRect/>
          </a:stretch>
        </p:blipFill>
        <p:spPr>
          <a:xfrm>
            <a:off x="176142" y="6356350"/>
            <a:ext cx="1324115" cy="377745"/>
          </a:xfrm>
          <a:prstGeom prst="rect">
            <a:avLst/>
          </a:prstGeom>
        </p:spPr>
      </p:pic>
      <p:pic>
        <p:nvPicPr>
          <p:cNvPr id="8" name="Picture 7" descr="A picture containing logo&#10;&#10;Description automatically generated">
            <a:extLst>
              <a:ext uri="{FF2B5EF4-FFF2-40B4-BE49-F238E27FC236}">
                <a16:creationId xmlns:a16="http://schemas.microsoft.com/office/drawing/2014/main" id="{FFB557B4-F707-BA27-30A7-AEE2D4C39A74}"/>
              </a:ext>
            </a:extLst>
          </p:cNvPr>
          <p:cNvPicPr>
            <a:picLocks noChangeAspect="1"/>
          </p:cNvPicPr>
          <p:nvPr userDrawn="1"/>
        </p:nvPicPr>
        <p:blipFill>
          <a:blip r:embed="rId21"/>
          <a:stretch>
            <a:fillRect/>
          </a:stretch>
        </p:blipFill>
        <p:spPr>
          <a:xfrm>
            <a:off x="1852992" y="6356350"/>
            <a:ext cx="1645635" cy="365125"/>
          </a:xfrm>
          <a:prstGeom prst="rect">
            <a:avLst/>
          </a:prstGeom>
        </p:spPr>
      </p:pic>
    </p:spTree>
    <p:extLst>
      <p:ext uri="{BB962C8B-B14F-4D97-AF65-F5344CB8AC3E}">
        <p14:creationId xmlns:p14="http://schemas.microsoft.com/office/powerpoint/2010/main" val="3136131988"/>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649" r:id="rId16"/>
    <p:sldLayoutId id="2147483656" r:id="rId17"/>
    <p:sldLayoutId id="2147483660" r:id="rId18"/>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8.PNG"/><Relationship Id="rId2" Type="http://schemas.openxmlformats.org/officeDocument/2006/relationships/image" Target="../media/image14.jpg"/><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B01C740-7952-9274-400E-D8B0E51CD505}"/>
              </a:ext>
            </a:extLst>
          </p:cNvPr>
          <p:cNvSpPr>
            <a:spLocks noGrp="1"/>
          </p:cNvSpPr>
          <p:nvPr>
            <p:ph type="ctrTitle"/>
          </p:nvPr>
        </p:nvSpPr>
        <p:spPr>
          <a:xfrm>
            <a:off x="286141" y="2052319"/>
            <a:ext cx="6113929" cy="958692"/>
          </a:xfrm>
        </p:spPr>
        <p:txBody>
          <a:bodyPr>
            <a:noAutofit/>
          </a:bodyPr>
          <a:lstStyle/>
          <a:p>
            <a:r>
              <a:rPr lang="en-US" dirty="0"/>
              <a:t>FELLOWSHIP SITE WEBPAGE</a:t>
            </a:r>
            <a:endParaRPr lang="en-US" sz="4000" b="1" dirty="0"/>
          </a:p>
        </p:txBody>
      </p:sp>
      <p:sp>
        <p:nvSpPr>
          <p:cNvPr id="13" name="Subtitle 12">
            <a:extLst>
              <a:ext uri="{FF2B5EF4-FFF2-40B4-BE49-F238E27FC236}">
                <a16:creationId xmlns:a16="http://schemas.microsoft.com/office/drawing/2014/main" id="{E387B5C6-5DC7-D3A4-3DA5-D95BE63DFA00}"/>
              </a:ext>
            </a:extLst>
          </p:cNvPr>
          <p:cNvSpPr>
            <a:spLocks noGrp="1"/>
          </p:cNvSpPr>
          <p:nvPr>
            <p:ph type="subTitle" idx="1"/>
          </p:nvPr>
        </p:nvSpPr>
        <p:spPr>
          <a:xfrm>
            <a:off x="286141" y="3012055"/>
            <a:ext cx="5683397" cy="763429"/>
          </a:xfrm>
        </p:spPr>
        <p:txBody>
          <a:bodyPr>
            <a:normAutofit/>
          </a:bodyPr>
          <a:lstStyle/>
          <a:p>
            <a:pPr>
              <a:lnSpc>
                <a:spcPct val="120000"/>
              </a:lnSpc>
            </a:pPr>
            <a:r>
              <a:rPr lang="en-US" sz="2000" i="1" dirty="0"/>
              <a:t>Pittsburgh, Pennsylvania</a:t>
            </a:r>
          </a:p>
        </p:txBody>
      </p:sp>
      <p:pic>
        <p:nvPicPr>
          <p:cNvPr id="2" name="Picture 1">
            <a:extLst>
              <a:ext uri="{FF2B5EF4-FFF2-40B4-BE49-F238E27FC236}">
                <a16:creationId xmlns:a16="http://schemas.microsoft.com/office/drawing/2014/main" id="{7EAB322F-7E16-1DDE-9456-0CF4437A3CC9}"/>
              </a:ext>
            </a:extLst>
          </p:cNvPr>
          <p:cNvPicPr>
            <a:picLocks noChangeAspect="1"/>
          </p:cNvPicPr>
          <p:nvPr/>
        </p:nvPicPr>
        <p:blipFill rotWithShape="1">
          <a:blip r:embed="rId2"/>
          <a:srcRect l="-28200" r="-1"/>
          <a:stretch/>
        </p:blipFill>
        <p:spPr>
          <a:xfrm>
            <a:off x="-869043" y="3707833"/>
            <a:ext cx="3829222" cy="655386"/>
          </a:xfrm>
          <a:prstGeom prst="rect">
            <a:avLst/>
          </a:prstGeom>
        </p:spPr>
      </p:pic>
      <p:sp>
        <p:nvSpPr>
          <p:cNvPr id="3" name="Text Placeholder 28">
            <a:extLst>
              <a:ext uri="{FF2B5EF4-FFF2-40B4-BE49-F238E27FC236}">
                <a16:creationId xmlns:a16="http://schemas.microsoft.com/office/drawing/2014/main" id="{27E8A288-04D1-4DD5-C51E-A3D04C76CB07}"/>
              </a:ext>
            </a:extLst>
          </p:cNvPr>
          <p:cNvSpPr txBox="1">
            <a:spLocks/>
          </p:cNvSpPr>
          <p:nvPr/>
        </p:nvSpPr>
        <p:spPr>
          <a:xfrm>
            <a:off x="412603" y="3917303"/>
            <a:ext cx="1972347" cy="225182"/>
          </a:xfrm>
          <a:prstGeom prst="rect">
            <a:avLst/>
          </a:prstGeom>
          <a:ln>
            <a:noFill/>
          </a:ln>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1200" b="0" i="1" kern="1200">
                <a:solidFill>
                  <a:schemeClr val="bg1"/>
                </a:solidFill>
                <a:latin typeface="Myriad Pro" panose="020B0503030403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Myriad Pro" panose="020B0503030403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Myriad Pro" panose="020B0503030403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yriad Pro" panose="020B0503030403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yriad Pro" panose="020B0503030403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endParaRPr lang="en-US" sz="1400" dirty="0"/>
          </a:p>
        </p:txBody>
      </p:sp>
    </p:spTree>
    <p:extLst>
      <p:ext uri="{BB962C8B-B14F-4D97-AF65-F5344CB8AC3E}">
        <p14:creationId xmlns:p14="http://schemas.microsoft.com/office/powerpoint/2010/main" val="3919615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928F64C6-FE22-4FC1-A763-DFCC51481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261224" y="4577975"/>
            <a:ext cx="7539349" cy="1899827"/>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E6D17F-870F-AC74-0F0F-EFAEE45E1197}"/>
              </a:ext>
            </a:extLst>
          </p:cNvPr>
          <p:cNvSpPr>
            <a:spLocks noGrp="1"/>
          </p:cNvSpPr>
          <p:nvPr>
            <p:ph type="title"/>
          </p:nvPr>
        </p:nvSpPr>
        <p:spPr>
          <a:xfrm>
            <a:off x="4603468" y="4741948"/>
            <a:ext cx="6829520" cy="862031"/>
          </a:xfrm>
        </p:spPr>
        <p:txBody>
          <a:bodyPr vert="horz" lIns="91440" tIns="45720" rIns="91440" bIns="45720" rtlCol="0" anchor="b">
            <a:normAutofit/>
          </a:bodyPr>
          <a:lstStyle/>
          <a:p>
            <a:r>
              <a:rPr lang="en-US" sz="4000" kern="1200" dirty="0">
                <a:solidFill>
                  <a:srgbClr val="FFFFFF"/>
                </a:solidFill>
                <a:latin typeface="+mj-lt"/>
                <a:ea typeface="+mj-ea"/>
                <a:cs typeface="+mj-cs"/>
              </a:rPr>
              <a:t>Additional Photos</a:t>
            </a:r>
          </a:p>
        </p:txBody>
      </p:sp>
      <p:pic>
        <p:nvPicPr>
          <p:cNvPr id="17" name="Picture 16" descr="A person wearing a mask and using a computer&#10;&#10;Description automatically generated">
            <a:extLst>
              <a:ext uri="{FF2B5EF4-FFF2-40B4-BE49-F238E27FC236}">
                <a16:creationId xmlns:a16="http://schemas.microsoft.com/office/drawing/2014/main" id="{32661C7A-E694-CAB2-8DC5-C5B9DEB2AB9A}"/>
              </a:ext>
            </a:extLst>
          </p:cNvPr>
          <p:cNvPicPr>
            <a:picLocks noChangeAspect="1"/>
          </p:cNvPicPr>
          <p:nvPr/>
        </p:nvPicPr>
        <p:blipFill rotWithShape="1">
          <a:blip r:embed="rId2"/>
          <a:srcRect t="10173" r="1" b="19236"/>
          <a:stretch/>
        </p:blipFill>
        <p:spPr>
          <a:xfrm>
            <a:off x="317636" y="321734"/>
            <a:ext cx="3797570" cy="2010551"/>
          </a:xfrm>
          <a:prstGeom prst="rect">
            <a:avLst/>
          </a:prstGeom>
        </p:spPr>
      </p:pic>
      <p:pic>
        <p:nvPicPr>
          <p:cNvPr id="15" name="Picture 14" descr="A collage of medical students performing an operation&#10;&#10;Description automatically generated">
            <a:extLst>
              <a:ext uri="{FF2B5EF4-FFF2-40B4-BE49-F238E27FC236}">
                <a16:creationId xmlns:a16="http://schemas.microsoft.com/office/drawing/2014/main" id="{D20504E8-5CC6-ED2D-8EBE-135E8F9AAC62}"/>
              </a:ext>
            </a:extLst>
          </p:cNvPr>
          <p:cNvPicPr>
            <a:picLocks noChangeAspect="1"/>
          </p:cNvPicPr>
          <p:nvPr/>
        </p:nvPicPr>
        <p:blipFill rotWithShape="1">
          <a:blip r:embed="rId3"/>
          <a:srcRect l="14230" r="11955" b="1"/>
          <a:stretch/>
        </p:blipFill>
        <p:spPr>
          <a:xfrm>
            <a:off x="4202549" y="321732"/>
            <a:ext cx="3793472" cy="4111323"/>
          </a:xfrm>
          <a:prstGeom prst="rect">
            <a:avLst/>
          </a:prstGeom>
        </p:spPr>
      </p:pic>
      <p:pic>
        <p:nvPicPr>
          <p:cNvPr id="7" name="Picture 6" descr="A group of people in a room&#10;&#10;Description automatically generated">
            <a:extLst>
              <a:ext uri="{FF2B5EF4-FFF2-40B4-BE49-F238E27FC236}">
                <a16:creationId xmlns:a16="http://schemas.microsoft.com/office/drawing/2014/main" id="{DFEBE9F6-13D7-DB29-975A-5F6F5E612DE8}"/>
              </a:ext>
            </a:extLst>
          </p:cNvPr>
          <p:cNvPicPr>
            <a:picLocks noChangeAspect="1"/>
          </p:cNvPicPr>
          <p:nvPr/>
        </p:nvPicPr>
        <p:blipFill rotWithShape="1">
          <a:blip r:embed="rId4"/>
          <a:srcRect t="6306"/>
          <a:stretch/>
        </p:blipFill>
        <p:spPr>
          <a:xfrm>
            <a:off x="8086176" y="321733"/>
            <a:ext cx="3797984" cy="2010552"/>
          </a:xfrm>
          <a:prstGeom prst="rect">
            <a:avLst/>
          </a:prstGeom>
        </p:spPr>
      </p:pic>
      <p:pic>
        <p:nvPicPr>
          <p:cNvPr id="11" name="Picture 10" descr="A group of people standing around a car&#10;&#10;Description automatically generated">
            <a:extLst>
              <a:ext uri="{FF2B5EF4-FFF2-40B4-BE49-F238E27FC236}">
                <a16:creationId xmlns:a16="http://schemas.microsoft.com/office/drawing/2014/main" id="{4CD77139-9B1E-0A9D-D45D-794B18144833}"/>
              </a:ext>
            </a:extLst>
          </p:cNvPr>
          <p:cNvPicPr>
            <a:picLocks noChangeAspect="1"/>
          </p:cNvPicPr>
          <p:nvPr/>
        </p:nvPicPr>
        <p:blipFill rotWithShape="1">
          <a:blip r:embed="rId5"/>
          <a:srcRect t="12298" r="1" b="12429"/>
          <a:stretch/>
        </p:blipFill>
        <p:spPr>
          <a:xfrm>
            <a:off x="317634" y="2422097"/>
            <a:ext cx="3794760" cy="2013804"/>
          </a:xfrm>
          <a:prstGeom prst="rect">
            <a:avLst/>
          </a:prstGeom>
        </p:spPr>
      </p:pic>
      <p:pic>
        <p:nvPicPr>
          <p:cNvPr id="9" name="Picture 8" descr="A child lying on the ground next to a car&#10;&#10;Description automatically generated">
            <a:extLst>
              <a:ext uri="{FF2B5EF4-FFF2-40B4-BE49-F238E27FC236}">
                <a16:creationId xmlns:a16="http://schemas.microsoft.com/office/drawing/2014/main" id="{FD7552D8-D904-7BAE-4D36-58455466006A}"/>
              </a:ext>
            </a:extLst>
          </p:cNvPr>
          <p:cNvPicPr>
            <a:picLocks noChangeAspect="1"/>
          </p:cNvPicPr>
          <p:nvPr/>
        </p:nvPicPr>
        <p:blipFill rotWithShape="1">
          <a:blip r:embed="rId6"/>
          <a:srcRect t="52117" b="19960"/>
          <a:stretch/>
        </p:blipFill>
        <p:spPr>
          <a:xfrm>
            <a:off x="8076383" y="2431704"/>
            <a:ext cx="3797983" cy="2000947"/>
          </a:xfrm>
          <a:prstGeom prst="rect">
            <a:avLst/>
          </a:prstGeom>
        </p:spPr>
      </p:pic>
      <p:pic>
        <p:nvPicPr>
          <p:cNvPr id="13" name="Picture 12" descr="A person pushing a blue cart&#10;&#10;Description automatically generated">
            <a:extLst>
              <a:ext uri="{FF2B5EF4-FFF2-40B4-BE49-F238E27FC236}">
                <a16:creationId xmlns:a16="http://schemas.microsoft.com/office/drawing/2014/main" id="{17D5BCE6-1323-BEEA-1FDF-7C982E82ACBF}"/>
              </a:ext>
            </a:extLst>
          </p:cNvPr>
          <p:cNvPicPr>
            <a:picLocks noChangeAspect="1"/>
          </p:cNvPicPr>
          <p:nvPr/>
        </p:nvPicPr>
        <p:blipFill rotWithShape="1">
          <a:blip r:embed="rId7"/>
          <a:srcRect t="8301" r="1" b="16011"/>
          <a:stretch/>
        </p:blipFill>
        <p:spPr>
          <a:xfrm>
            <a:off x="317634" y="4525716"/>
            <a:ext cx="3794760" cy="2010551"/>
          </a:xfrm>
          <a:prstGeom prst="rect">
            <a:avLst/>
          </a:prstGeom>
        </p:spPr>
      </p:pic>
      <p:cxnSp>
        <p:nvCxnSpPr>
          <p:cNvPr id="24" name="Straight Connector 23">
            <a:extLst>
              <a:ext uri="{FF2B5EF4-FFF2-40B4-BE49-F238E27FC236}">
                <a16:creationId xmlns:a16="http://schemas.microsoft.com/office/drawing/2014/main" id="{5C34627B-48E6-4F4D-B843-97717A86B4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19934" y="5694097"/>
            <a:ext cx="5486400"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5" name="Footer Placeholder 4">
            <a:extLst>
              <a:ext uri="{FF2B5EF4-FFF2-40B4-BE49-F238E27FC236}">
                <a16:creationId xmlns:a16="http://schemas.microsoft.com/office/drawing/2014/main" id="{968B498D-AED5-26A9-2823-91FA8C347533}"/>
              </a:ext>
            </a:extLst>
          </p:cNvPr>
          <p:cNvSpPr>
            <a:spLocks noGrp="1"/>
          </p:cNvSpPr>
          <p:nvPr>
            <p:ph type="ftr" sz="quarter" idx="11"/>
          </p:nvPr>
        </p:nvSpPr>
        <p:spPr>
          <a:xfrm>
            <a:off x="3649579" y="6536267"/>
            <a:ext cx="4892842" cy="306928"/>
          </a:xfrm>
        </p:spPr>
        <p:txBody>
          <a:bodyPr vert="horz" lIns="91440" tIns="45720" rIns="91440" bIns="45720" rtlCol="0" anchor="ctr">
            <a:normAutofit/>
          </a:bodyPr>
          <a:lstStyle/>
          <a:p>
            <a:pPr defTabSz="914400">
              <a:spcAft>
                <a:spcPts val="600"/>
              </a:spcAft>
            </a:pPr>
            <a:r>
              <a:rPr lang="en-US" kern="1200">
                <a:solidFill>
                  <a:schemeClr val="tx1">
                    <a:lumMod val="75000"/>
                    <a:lumOff val="25000"/>
                  </a:schemeClr>
                </a:solidFill>
                <a:latin typeface="+mn-lt"/>
                <a:ea typeface="+mn-ea"/>
                <a:cs typeface="+mn-cs"/>
              </a:rPr>
              <a:t>SimLEARN | Transforming healthcare through simulation</a:t>
            </a:r>
          </a:p>
        </p:txBody>
      </p:sp>
      <p:sp>
        <p:nvSpPr>
          <p:cNvPr id="4" name="Slide Number Placeholder 3">
            <a:extLst>
              <a:ext uri="{FF2B5EF4-FFF2-40B4-BE49-F238E27FC236}">
                <a16:creationId xmlns:a16="http://schemas.microsoft.com/office/drawing/2014/main" id="{583E51E0-5B63-A6B6-5DEE-408134233F82}"/>
              </a:ext>
            </a:extLst>
          </p:cNvPr>
          <p:cNvSpPr>
            <a:spLocks noGrp="1"/>
          </p:cNvSpPr>
          <p:nvPr>
            <p:ph type="sldNum" sz="quarter" idx="12"/>
          </p:nvPr>
        </p:nvSpPr>
        <p:spPr>
          <a:xfrm>
            <a:off x="9057372" y="6536267"/>
            <a:ext cx="2743200" cy="306928"/>
          </a:xfrm>
        </p:spPr>
        <p:txBody>
          <a:bodyPr vert="horz" lIns="91440" tIns="45720" rIns="91440" bIns="45720" rtlCol="0" anchor="ctr">
            <a:normAutofit/>
          </a:bodyPr>
          <a:lstStyle/>
          <a:p>
            <a:pPr defTabSz="914400">
              <a:spcAft>
                <a:spcPts val="600"/>
              </a:spcAft>
            </a:pPr>
            <a:fld id="{F7105344-50FD-1848-9DF8-B189548D0868}" type="slidenum">
              <a:rPr lang="en-US">
                <a:solidFill>
                  <a:schemeClr val="tx1">
                    <a:lumMod val="75000"/>
                    <a:lumOff val="25000"/>
                  </a:schemeClr>
                </a:solidFill>
              </a:rPr>
              <a:pPr defTabSz="914400">
                <a:spcAft>
                  <a:spcPts val="600"/>
                </a:spcAft>
              </a:pPr>
              <a:t>10</a:t>
            </a:fld>
            <a:endParaRPr lang="en-US">
              <a:solidFill>
                <a:schemeClr val="tx1">
                  <a:lumMod val="75000"/>
                  <a:lumOff val="25000"/>
                </a:schemeClr>
              </a:solidFill>
            </a:endParaRPr>
          </a:p>
        </p:txBody>
      </p:sp>
    </p:spTree>
    <p:extLst>
      <p:ext uri="{BB962C8B-B14F-4D97-AF65-F5344CB8AC3E}">
        <p14:creationId xmlns:p14="http://schemas.microsoft.com/office/powerpoint/2010/main" val="2736844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681F1-AE62-361D-7771-EF9AF136F4B5}"/>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579245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DD31520-F0D1-37D5-54B4-5142A3F55801}"/>
              </a:ext>
            </a:extLst>
          </p:cNvPr>
          <p:cNvSpPr/>
          <p:nvPr/>
        </p:nvSpPr>
        <p:spPr>
          <a:xfrm>
            <a:off x="5269786" y="-11875"/>
            <a:ext cx="6922214" cy="6858000"/>
          </a:xfrm>
          <a:prstGeom prst="parallelogram">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7790977-02BC-9D4E-AFB4-FB3D5A196457}"/>
              </a:ext>
            </a:extLst>
          </p:cNvPr>
          <p:cNvPicPr>
            <a:picLocks noChangeAspect="1"/>
          </p:cNvPicPr>
          <p:nvPr/>
        </p:nvPicPr>
        <p:blipFill rotWithShape="1">
          <a:blip r:embed="rId2"/>
          <a:srcRect b="59086"/>
          <a:stretch/>
        </p:blipFill>
        <p:spPr>
          <a:xfrm rot="21406935">
            <a:off x="4084745" y="4052094"/>
            <a:ext cx="2358736" cy="2805906"/>
          </a:xfrm>
          <a:prstGeom prst="rect">
            <a:avLst/>
          </a:prstGeom>
        </p:spPr>
      </p:pic>
      <p:sp>
        <p:nvSpPr>
          <p:cNvPr id="10" name="Footer Placeholder 9">
            <a:extLst>
              <a:ext uri="{FF2B5EF4-FFF2-40B4-BE49-F238E27FC236}">
                <a16:creationId xmlns:a16="http://schemas.microsoft.com/office/drawing/2014/main" id="{2C483DD2-BF91-D21D-FF17-5F167E715EFB}"/>
              </a:ext>
            </a:extLst>
          </p:cNvPr>
          <p:cNvSpPr>
            <a:spLocks noGrp="1"/>
          </p:cNvSpPr>
          <p:nvPr>
            <p:ph type="ftr" sz="quarter" idx="3"/>
          </p:nvPr>
        </p:nvSpPr>
        <p:spPr/>
        <p:txBody>
          <a:bodyPr/>
          <a:lstStyle/>
          <a:p>
            <a:r>
              <a:rPr lang="en-US"/>
              <a:t>SimLEARN | Transforming healthcare through simulation</a:t>
            </a:r>
            <a:endParaRPr lang="en-US" dirty="0"/>
          </a:p>
        </p:txBody>
      </p:sp>
      <p:sp>
        <p:nvSpPr>
          <p:cNvPr id="6" name="Title 5">
            <a:extLst>
              <a:ext uri="{FF2B5EF4-FFF2-40B4-BE49-F238E27FC236}">
                <a16:creationId xmlns:a16="http://schemas.microsoft.com/office/drawing/2014/main" id="{0BE851C1-CFE8-6096-8938-9CBCDA1B0D3C}"/>
              </a:ext>
            </a:extLst>
          </p:cNvPr>
          <p:cNvSpPr>
            <a:spLocks noGrp="1"/>
          </p:cNvSpPr>
          <p:nvPr>
            <p:ph type="title"/>
          </p:nvPr>
        </p:nvSpPr>
        <p:spPr/>
        <p:txBody>
          <a:bodyPr/>
          <a:lstStyle/>
          <a:p>
            <a:r>
              <a:rPr lang="en-US" dirty="0"/>
              <a:t>CONTENT ORDER</a:t>
            </a:r>
          </a:p>
        </p:txBody>
      </p:sp>
      <p:graphicFrame>
        <p:nvGraphicFramePr>
          <p:cNvPr id="5" name="Table 22">
            <a:extLst>
              <a:ext uri="{FF2B5EF4-FFF2-40B4-BE49-F238E27FC236}">
                <a16:creationId xmlns:a16="http://schemas.microsoft.com/office/drawing/2014/main" id="{4C906E76-7E1B-0433-1E2F-85A61F483467}"/>
              </a:ext>
            </a:extLst>
          </p:cNvPr>
          <p:cNvGraphicFramePr>
            <a:graphicFrameLocks noGrp="1"/>
          </p:cNvGraphicFramePr>
          <p:nvPr>
            <p:extLst>
              <p:ext uri="{D42A27DB-BD31-4B8C-83A1-F6EECF244321}">
                <p14:modId xmlns:p14="http://schemas.microsoft.com/office/powerpoint/2010/main" val="796561956"/>
              </p:ext>
            </p:extLst>
          </p:nvPr>
        </p:nvGraphicFramePr>
        <p:xfrm>
          <a:off x="678239" y="1203961"/>
          <a:ext cx="4614673" cy="4518661"/>
        </p:xfrm>
        <a:graphic>
          <a:graphicData uri="http://schemas.openxmlformats.org/drawingml/2006/table">
            <a:tbl>
              <a:tblPr firstRow="1" bandRow="1">
                <a:tableStyleId>{5C22544A-7EE6-4342-B048-85BDC9FD1C3A}</a:tableStyleId>
              </a:tblPr>
              <a:tblGrid>
                <a:gridCol w="378143">
                  <a:extLst>
                    <a:ext uri="{9D8B030D-6E8A-4147-A177-3AD203B41FA5}">
                      <a16:colId xmlns:a16="http://schemas.microsoft.com/office/drawing/2014/main" val="2465758549"/>
                    </a:ext>
                  </a:extLst>
                </a:gridCol>
                <a:gridCol w="4236530">
                  <a:extLst>
                    <a:ext uri="{9D8B030D-6E8A-4147-A177-3AD203B41FA5}">
                      <a16:colId xmlns:a16="http://schemas.microsoft.com/office/drawing/2014/main" val="510012603"/>
                    </a:ext>
                  </a:extLst>
                </a:gridCol>
              </a:tblGrid>
              <a:tr h="645523">
                <a:tc>
                  <a:txBody>
                    <a:bodyPr/>
                    <a:lstStyle/>
                    <a:p>
                      <a:r>
                        <a:rPr lang="en-US" sz="1800" b="1" i="0" dirty="0">
                          <a:solidFill>
                            <a:schemeClr val="bg1"/>
                          </a:solidFill>
                          <a:latin typeface="Myriad Pro" panose="020B0503030403020204" pitchFamily="34" charset="0"/>
                        </a:rPr>
                        <a:t>1</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sz="1800" b="0" i="0" dirty="0">
                          <a:solidFill>
                            <a:schemeClr val="bg1"/>
                          </a:solidFill>
                          <a:latin typeface="Myriad Pro" panose="020B0503030403020204" pitchFamily="34" charset="0"/>
                        </a:rPr>
                        <a:t>Title &amp; Featured Image</a:t>
                      </a:r>
                    </a:p>
                  </a:txBody>
                  <a:tcPr anchor="ctr">
                    <a:lnL w="12700" cmpd="sng">
                      <a:noFill/>
                    </a:lnL>
                    <a:lnR w="12700" cmpd="sng">
                      <a:noFill/>
                    </a:lnR>
                    <a:lnT w="38100" cmpd="sng">
                      <a:noFill/>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01210353"/>
                  </a:ext>
                </a:extLst>
              </a:tr>
              <a:tr h="645523">
                <a:tc>
                  <a:txBody>
                    <a:bodyPr/>
                    <a:lstStyle/>
                    <a:p>
                      <a:r>
                        <a:rPr lang="en-US" sz="1800" b="1" i="0" dirty="0">
                          <a:solidFill>
                            <a:schemeClr val="bg1"/>
                          </a:solidFill>
                          <a:latin typeface="Myriad Pro" panose="020B0503030403020204" pitchFamily="34" charset="0"/>
                        </a:rPr>
                        <a:t>2</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800" b="0" i="0" dirty="0">
                          <a:solidFill>
                            <a:schemeClr val="bg1"/>
                          </a:solidFill>
                          <a:latin typeface="Myriad Pro" panose="020B0503030403020204" pitchFamily="34" charset="0"/>
                        </a:rPr>
                        <a:t>Who We Are</a:t>
                      </a:r>
                    </a:p>
                  </a:txBody>
                  <a:tcPr anchor="ctr">
                    <a:lnL w="12700" cmpd="sng">
                      <a:noFill/>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03848522"/>
                  </a:ext>
                </a:extLst>
              </a:tr>
              <a:tr h="645523">
                <a:tc>
                  <a:txBody>
                    <a:bodyPr/>
                    <a:lstStyle/>
                    <a:p>
                      <a:r>
                        <a:rPr lang="en-US" sz="1800" b="1" i="0" dirty="0">
                          <a:solidFill>
                            <a:schemeClr val="bg1"/>
                          </a:solidFill>
                          <a:latin typeface="Myriad Pro" panose="020B0503030403020204" pitchFamily="34" charset="0"/>
                        </a:rPr>
                        <a:t>3</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800" b="0" i="0" dirty="0">
                          <a:solidFill>
                            <a:schemeClr val="bg1"/>
                          </a:solidFill>
                          <a:latin typeface="Myriad Pro" panose="020B0503030403020204" pitchFamily="34" charset="0"/>
                        </a:rPr>
                        <a:t>Simulation Program Overview</a:t>
                      </a:r>
                    </a:p>
                  </a:txBody>
                  <a:tcPr anchor="ctr">
                    <a:lnL w="12700" cmpd="sng">
                      <a:noFill/>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73156590"/>
                  </a:ext>
                </a:extLst>
              </a:tr>
              <a:tr h="645523">
                <a:tc>
                  <a:txBody>
                    <a:bodyPr/>
                    <a:lstStyle/>
                    <a:p>
                      <a:r>
                        <a:rPr lang="en-US" sz="1800" b="1" i="0" dirty="0">
                          <a:solidFill>
                            <a:schemeClr val="bg1"/>
                          </a:solidFill>
                          <a:latin typeface="Myriad Pro" panose="020B0503030403020204" pitchFamily="34" charset="0"/>
                        </a:rPr>
                        <a:t>4</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800" b="0" i="0" dirty="0">
                          <a:solidFill>
                            <a:schemeClr val="bg1"/>
                          </a:solidFill>
                          <a:latin typeface="Myriad Pro" panose="020B0503030403020204" pitchFamily="34" charset="0"/>
                        </a:rPr>
                        <a:t>Co-Director Bios </a:t>
                      </a:r>
                    </a:p>
                  </a:txBody>
                  <a:tcPr anchor="ctr">
                    <a:lnL w="12700" cmpd="sng">
                      <a:noFill/>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48619622"/>
                  </a:ext>
                </a:extLst>
              </a:tr>
              <a:tr h="645523">
                <a:tc>
                  <a:txBody>
                    <a:bodyPr/>
                    <a:lstStyle/>
                    <a:p>
                      <a:r>
                        <a:rPr lang="en-US" sz="1800" b="1" i="0" dirty="0">
                          <a:solidFill>
                            <a:schemeClr val="bg1"/>
                          </a:solidFill>
                          <a:latin typeface="Myriad Pro" panose="020B0503030403020204" pitchFamily="34" charset="0"/>
                        </a:rPr>
                        <a:t>5</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dirty="0">
                          <a:solidFill>
                            <a:schemeClr val="bg1"/>
                          </a:solidFill>
                          <a:latin typeface="Myriad Pro" panose="020B0503030403020204" pitchFamily="34" charset="0"/>
                        </a:rPr>
                        <a:t>Selected Projects/ Accomplishments</a:t>
                      </a:r>
                    </a:p>
                  </a:txBody>
                  <a:tcPr anchor="ctr">
                    <a:lnL w="12700" cmpd="sng">
                      <a:noFill/>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48817204"/>
                  </a:ext>
                </a:extLst>
              </a:tr>
              <a:tr h="645523">
                <a:tc>
                  <a:txBody>
                    <a:bodyPr/>
                    <a:lstStyle/>
                    <a:p>
                      <a:r>
                        <a:rPr lang="en-US" sz="1800" b="1" i="0" dirty="0">
                          <a:solidFill>
                            <a:schemeClr val="bg1"/>
                          </a:solidFill>
                          <a:latin typeface="Myriad Pro" panose="020B0503030403020204" pitchFamily="34" charset="0"/>
                        </a:rPr>
                        <a:t>6</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800" b="0" i="0">
                          <a:solidFill>
                            <a:schemeClr val="bg1"/>
                          </a:solidFill>
                          <a:latin typeface="Myriad Pro" panose="020B0503030403020204" pitchFamily="34" charset="0"/>
                        </a:rPr>
                        <a:t>Fellowship Collaborators</a:t>
                      </a:r>
                      <a:endParaRPr lang="en-US" sz="1800" b="0" i="0" dirty="0">
                        <a:solidFill>
                          <a:schemeClr val="bg1"/>
                        </a:solidFill>
                        <a:latin typeface="Myriad Pro" panose="020B0503030403020204" pitchFamily="34" charset="0"/>
                      </a:endParaRPr>
                    </a:p>
                  </a:txBody>
                  <a:tcPr anchor="ctr">
                    <a:lnL w="12700" cmpd="sng">
                      <a:noFill/>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25940780"/>
                  </a:ext>
                </a:extLst>
              </a:tr>
              <a:tr h="645523">
                <a:tc>
                  <a:txBody>
                    <a:bodyPr/>
                    <a:lstStyle/>
                    <a:p>
                      <a:r>
                        <a:rPr lang="en-US" sz="1800" b="1" i="0" dirty="0">
                          <a:solidFill>
                            <a:schemeClr val="bg1"/>
                          </a:solidFill>
                          <a:latin typeface="Myriad Pro" panose="020B0503030403020204" pitchFamily="34" charset="0"/>
                        </a:rPr>
                        <a:t>7</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dirty="0">
                          <a:solidFill>
                            <a:schemeClr val="bg1"/>
                          </a:solidFill>
                          <a:latin typeface="Myriad Pro" panose="020B0503030403020204" pitchFamily="34" charset="0"/>
                        </a:rPr>
                        <a:t>Selected Alumni</a:t>
                      </a:r>
                    </a:p>
                  </a:txBody>
                  <a:tcPr anchor="ctr">
                    <a:lnL w="12700" cmpd="sng">
                      <a:noFill/>
                    </a:lnL>
                    <a:lnR w="12700" cmpd="sng">
                      <a:noFill/>
                    </a:lnR>
                    <a:lnT w="317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951508381"/>
                  </a:ext>
                </a:extLst>
              </a:tr>
            </a:tbl>
          </a:graphicData>
        </a:graphic>
      </p:graphicFrame>
      <p:sp>
        <p:nvSpPr>
          <p:cNvPr id="12" name="TextBox 11">
            <a:extLst>
              <a:ext uri="{FF2B5EF4-FFF2-40B4-BE49-F238E27FC236}">
                <a16:creationId xmlns:a16="http://schemas.microsoft.com/office/drawing/2014/main" id="{F70043B2-0C11-9028-A8A2-3523995C74BC}"/>
              </a:ext>
            </a:extLst>
          </p:cNvPr>
          <p:cNvSpPr txBox="1"/>
          <p:nvPr/>
        </p:nvSpPr>
        <p:spPr>
          <a:xfrm>
            <a:off x="8012467" y="527555"/>
            <a:ext cx="2464231" cy="923330"/>
          </a:xfrm>
          <a:prstGeom prst="rect">
            <a:avLst/>
          </a:prstGeom>
          <a:noFill/>
          <a:ln>
            <a:noFill/>
          </a:ln>
        </p:spPr>
        <p:txBody>
          <a:bodyPr wrap="square" rtlCol="0">
            <a:spAutoFit/>
          </a:bodyPr>
          <a:lstStyle/>
          <a:p>
            <a:pPr algn="ctr"/>
            <a:r>
              <a:rPr lang="en-US" dirty="0">
                <a:solidFill>
                  <a:schemeClr val="bg1"/>
                </a:solidFill>
              </a:rPr>
              <a:t>To add a new agenda item, go to “Layout” and ”Insert row below”</a:t>
            </a:r>
          </a:p>
        </p:txBody>
      </p:sp>
    </p:spTree>
    <p:extLst>
      <p:ext uri="{BB962C8B-B14F-4D97-AF65-F5344CB8AC3E}">
        <p14:creationId xmlns:p14="http://schemas.microsoft.com/office/powerpoint/2010/main" val="3717040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7A5CE-10FF-C643-3189-C3D1BECA4B75}"/>
              </a:ext>
            </a:extLst>
          </p:cNvPr>
          <p:cNvSpPr>
            <a:spLocks noGrp="1"/>
          </p:cNvSpPr>
          <p:nvPr>
            <p:ph type="title"/>
          </p:nvPr>
        </p:nvSpPr>
        <p:spPr/>
        <p:txBody>
          <a:bodyPr>
            <a:noAutofit/>
          </a:bodyPr>
          <a:lstStyle/>
          <a:p>
            <a:r>
              <a:rPr lang="en-US" sz="2800" dirty="0"/>
              <a:t>Title: Interprofessional Advanced Fellowship in Clinical Simulation at VA Pittsburgh Healthcare System</a:t>
            </a:r>
          </a:p>
        </p:txBody>
      </p:sp>
      <p:sp>
        <p:nvSpPr>
          <p:cNvPr id="4" name="Slide Number Placeholder 3">
            <a:extLst>
              <a:ext uri="{FF2B5EF4-FFF2-40B4-BE49-F238E27FC236}">
                <a16:creationId xmlns:a16="http://schemas.microsoft.com/office/drawing/2014/main" id="{486D49A0-5C0B-6F20-3FA7-8792FC5E5CE8}"/>
              </a:ext>
            </a:extLst>
          </p:cNvPr>
          <p:cNvSpPr>
            <a:spLocks noGrp="1"/>
          </p:cNvSpPr>
          <p:nvPr>
            <p:ph type="sldNum" sz="quarter" idx="12"/>
          </p:nvPr>
        </p:nvSpPr>
        <p:spPr/>
        <p:txBody>
          <a:bodyPr/>
          <a:lstStyle/>
          <a:p>
            <a:fld id="{F7105344-50FD-1848-9DF8-B189548D0868}" type="slidenum">
              <a:rPr lang="en-US" smtClean="0"/>
              <a:t>3</a:t>
            </a:fld>
            <a:endParaRPr lang="en-US"/>
          </a:p>
        </p:txBody>
      </p:sp>
      <p:sp>
        <p:nvSpPr>
          <p:cNvPr id="5" name="Footer Placeholder 4">
            <a:extLst>
              <a:ext uri="{FF2B5EF4-FFF2-40B4-BE49-F238E27FC236}">
                <a16:creationId xmlns:a16="http://schemas.microsoft.com/office/drawing/2014/main" id="{BB589CD5-9E0A-2CC5-1B41-275BBD67F700}"/>
              </a:ext>
            </a:extLst>
          </p:cNvPr>
          <p:cNvSpPr>
            <a:spLocks noGrp="1"/>
          </p:cNvSpPr>
          <p:nvPr>
            <p:ph type="ftr" sz="quarter" idx="3"/>
          </p:nvPr>
        </p:nvSpPr>
        <p:spPr/>
        <p:txBody>
          <a:bodyPr/>
          <a:lstStyle/>
          <a:p>
            <a:r>
              <a:rPr lang="en-US"/>
              <a:t>SimLEARN | Transforming healthcare through simulation</a:t>
            </a:r>
            <a:endParaRPr lang="en-US" dirty="0"/>
          </a:p>
        </p:txBody>
      </p:sp>
      <p:pic>
        <p:nvPicPr>
          <p:cNvPr id="9" name="Content Placeholder 8" descr="A group of people around a person on a bed&#10;&#10;Description automatically generated">
            <a:extLst>
              <a:ext uri="{FF2B5EF4-FFF2-40B4-BE49-F238E27FC236}">
                <a16:creationId xmlns:a16="http://schemas.microsoft.com/office/drawing/2014/main" id="{B7B74982-9E95-2476-0A34-CD65A820B8C2}"/>
              </a:ext>
            </a:extLst>
          </p:cNvPr>
          <p:cNvPicPr>
            <a:picLocks noGrp="1" noChangeAspect="1"/>
          </p:cNvPicPr>
          <p:nvPr>
            <p:ph sz="half" idx="1"/>
          </p:nvPr>
        </p:nvPicPr>
        <p:blipFill>
          <a:blip r:embed="rId2"/>
          <a:stretch>
            <a:fillRect/>
          </a:stretch>
        </p:blipFill>
        <p:spPr>
          <a:xfrm>
            <a:off x="3180420" y="1912035"/>
            <a:ext cx="5302523" cy="4222967"/>
          </a:xfrm>
        </p:spPr>
      </p:pic>
    </p:spTree>
    <p:extLst>
      <p:ext uri="{BB962C8B-B14F-4D97-AF65-F5344CB8AC3E}">
        <p14:creationId xmlns:p14="http://schemas.microsoft.com/office/powerpoint/2010/main" val="2389395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5B331-E188-F83B-B8E0-ECA1C97679A9}"/>
              </a:ext>
            </a:extLst>
          </p:cNvPr>
          <p:cNvSpPr>
            <a:spLocks noGrp="1"/>
          </p:cNvSpPr>
          <p:nvPr>
            <p:ph type="title"/>
          </p:nvPr>
        </p:nvSpPr>
        <p:spPr/>
        <p:txBody>
          <a:bodyPr/>
          <a:lstStyle/>
          <a:p>
            <a:r>
              <a:rPr lang="en-US" dirty="0"/>
              <a:t>Who We Are</a:t>
            </a:r>
          </a:p>
        </p:txBody>
      </p:sp>
      <p:sp>
        <p:nvSpPr>
          <p:cNvPr id="4" name="Content Placeholder 3">
            <a:extLst>
              <a:ext uri="{FF2B5EF4-FFF2-40B4-BE49-F238E27FC236}">
                <a16:creationId xmlns:a16="http://schemas.microsoft.com/office/drawing/2014/main" id="{467B3E36-91FD-6FAE-D537-CF487741B895}"/>
              </a:ext>
            </a:extLst>
          </p:cNvPr>
          <p:cNvSpPr>
            <a:spLocks noGrp="1"/>
          </p:cNvSpPr>
          <p:nvPr>
            <p:ph sz="half" idx="2"/>
          </p:nvPr>
        </p:nvSpPr>
        <p:spPr>
          <a:xfrm>
            <a:off x="836612" y="1690688"/>
            <a:ext cx="10218072" cy="3684588"/>
          </a:xfrm>
        </p:spPr>
        <p:txBody>
          <a:bodyPr>
            <a:normAutofit/>
          </a:bodyPr>
          <a:lstStyle/>
          <a:p>
            <a:pPr marL="0" indent="0">
              <a:buNone/>
            </a:pPr>
            <a:r>
              <a:rPr lang="en-US" sz="2800" dirty="0">
                <a:latin typeface="Calibri" panose="020F0502020204030204" pitchFamily="34" charset="0"/>
                <a:ea typeface="Calibri" panose="020F0502020204030204" pitchFamily="34" charset="0"/>
                <a:cs typeface="Times New Roman" panose="02020603050405020304" pitchFamily="18" charset="0"/>
              </a:rPr>
              <a:t>Welcome to the Interprofessional Advanced Fellowship in Clinical Simulation (IAFCS) at VA Pittsburgh Healthcare System (VAPHS) in Pittsburgh, Pennsylvania. Aligned with the overarching mission of VAPHS, we are dedicated to honoring America's Veterans with world-class health care, training future providers, and advancing medical knowledge through research. Our vision is to partner with Veterans and their families to optimize their health and quality of life through integrated, innovative, and compassionate care.</a:t>
            </a:r>
            <a:endParaRPr lang="en-US" sz="1800" dirty="0">
              <a:solidFill>
                <a:schemeClr val="tx1"/>
              </a:solidFill>
            </a:endParaRPr>
          </a:p>
        </p:txBody>
      </p:sp>
      <p:sp>
        <p:nvSpPr>
          <p:cNvPr id="8" name="Footer Placeholder 7">
            <a:extLst>
              <a:ext uri="{FF2B5EF4-FFF2-40B4-BE49-F238E27FC236}">
                <a16:creationId xmlns:a16="http://schemas.microsoft.com/office/drawing/2014/main" id="{FF3CB63D-4E6B-105C-0CC2-AFC8AD437E58}"/>
              </a:ext>
            </a:extLst>
          </p:cNvPr>
          <p:cNvSpPr>
            <a:spLocks noGrp="1"/>
          </p:cNvSpPr>
          <p:nvPr>
            <p:ph type="ftr" sz="quarter" idx="11"/>
          </p:nvPr>
        </p:nvSpPr>
        <p:spPr/>
        <p:txBody>
          <a:bodyPr/>
          <a:lstStyle/>
          <a:p>
            <a:r>
              <a:rPr lang="en-US"/>
              <a:t>SimLEARN | Transforming healthcare through simulation</a:t>
            </a:r>
            <a:endParaRPr lang="en-US" dirty="0"/>
          </a:p>
        </p:txBody>
      </p:sp>
      <p:sp>
        <p:nvSpPr>
          <p:cNvPr id="7" name="Slide Number Placeholder 6">
            <a:extLst>
              <a:ext uri="{FF2B5EF4-FFF2-40B4-BE49-F238E27FC236}">
                <a16:creationId xmlns:a16="http://schemas.microsoft.com/office/drawing/2014/main" id="{6FF28D9C-A4D0-8F2F-5247-E42F16970D86}"/>
              </a:ext>
            </a:extLst>
          </p:cNvPr>
          <p:cNvSpPr>
            <a:spLocks noGrp="1"/>
          </p:cNvSpPr>
          <p:nvPr>
            <p:ph type="sldNum" sz="quarter" idx="12"/>
          </p:nvPr>
        </p:nvSpPr>
        <p:spPr/>
        <p:txBody>
          <a:bodyPr/>
          <a:lstStyle/>
          <a:p>
            <a:fld id="{F7105344-50FD-1848-9DF8-B189548D0868}" type="slidenum">
              <a:rPr lang="en-US" smtClean="0"/>
              <a:t>4</a:t>
            </a:fld>
            <a:endParaRPr lang="en-US"/>
          </a:p>
        </p:txBody>
      </p:sp>
    </p:spTree>
    <p:extLst>
      <p:ext uri="{BB962C8B-B14F-4D97-AF65-F5344CB8AC3E}">
        <p14:creationId xmlns:p14="http://schemas.microsoft.com/office/powerpoint/2010/main" val="1741808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2FBFE-4EB1-ABD1-F1AC-7167EE5F4E2A}"/>
              </a:ext>
            </a:extLst>
          </p:cNvPr>
          <p:cNvSpPr>
            <a:spLocks noGrp="1"/>
          </p:cNvSpPr>
          <p:nvPr>
            <p:ph type="title"/>
          </p:nvPr>
        </p:nvSpPr>
        <p:spPr/>
        <p:txBody>
          <a:bodyPr>
            <a:normAutofit/>
          </a:bodyPr>
          <a:lstStyle/>
          <a:p>
            <a:r>
              <a:rPr lang="en-US" sz="4000" kern="100" dirty="0">
                <a:effectLst/>
                <a:latin typeface="Calibri" panose="020F0502020204030204" pitchFamily="34" charset="0"/>
                <a:ea typeface="Calibri" panose="020F0502020204030204" pitchFamily="34" charset="0"/>
                <a:cs typeface="Times New Roman" panose="02020603050405020304" pitchFamily="18" charset="0"/>
              </a:rPr>
              <a:t>Overview of the Pittsburgh VA Health Care System  Simulation Program</a:t>
            </a:r>
            <a:endParaRPr lang="en-US" dirty="0"/>
          </a:p>
        </p:txBody>
      </p:sp>
      <p:sp>
        <p:nvSpPr>
          <p:cNvPr id="3" name="Content Placeholder 2">
            <a:extLst>
              <a:ext uri="{FF2B5EF4-FFF2-40B4-BE49-F238E27FC236}">
                <a16:creationId xmlns:a16="http://schemas.microsoft.com/office/drawing/2014/main" id="{AF947B2F-F7C9-0669-6E0A-E52E91C11686}"/>
              </a:ext>
            </a:extLst>
          </p:cNvPr>
          <p:cNvSpPr>
            <a:spLocks noGrp="1"/>
          </p:cNvSpPr>
          <p:nvPr>
            <p:ph idx="1"/>
          </p:nvPr>
        </p:nvSpPr>
        <p:spPr/>
        <p:txBody>
          <a:bodyPr>
            <a:normAutofit fontScale="92500"/>
          </a:bodyPr>
          <a:lstStyle/>
          <a:p>
            <a:pPr marL="0" indent="0">
              <a:lnSpc>
                <a:spcPct val="107000"/>
              </a:lnSpc>
              <a:spcBef>
                <a:spcPts val="0"/>
              </a:spcBef>
              <a:spcAft>
                <a:spcPts val="800"/>
              </a:spcAft>
              <a:buNone/>
            </a:pPr>
            <a:r>
              <a:rPr lang="en-US" sz="2400" kern="0" dirty="0">
                <a:effectLst/>
                <a:latin typeface="Calibri" panose="020F0502020204030204" pitchFamily="34" charset="0"/>
                <a:ea typeface="Times New Roman" panose="02020603050405020304" pitchFamily="18" charset="0"/>
              </a:rPr>
              <a:t>The VAPHS Clinical Simulation Center is dedicated to the advancement of clinical education and research in the service of excellent patient care. The Center </a:t>
            </a:r>
            <a:r>
              <a:rPr lang="en-US" sz="2400" kern="0" dirty="0">
                <a:latin typeface="Calibri" panose="020F0502020204030204" pitchFamily="34" charset="0"/>
                <a:ea typeface="Times New Roman" panose="02020603050405020304" pitchFamily="18" charset="0"/>
              </a:rPr>
              <a:t>provides</a:t>
            </a:r>
            <a:r>
              <a:rPr lang="en-US" sz="2400" kern="0" dirty="0">
                <a:effectLst/>
                <a:latin typeface="Calibri" panose="020F0502020204030204" pitchFamily="34" charset="0"/>
                <a:ea typeface="Times New Roman" panose="02020603050405020304" pitchFamily="18" charset="0"/>
              </a:rPr>
              <a:t> a safe learning environment, state of the art educational technologies, and superior faculty.</a:t>
            </a:r>
          </a:p>
          <a:p>
            <a:pPr marL="0" indent="0" algn="just">
              <a:lnSpc>
                <a:spcPct val="107000"/>
              </a:lnSpc>
              <a:spcBef>
                <a:spcPts val="0"/>
              </a:spcBef>
              <a:spcAft>
                <a:spcPts val="800"/>
              </a:spcAft>
              <a:buNone/>
            </a:pPr>
            <a:r>
              <a:rPr lang="en-US" sz="2400" dirty="0"/>
              <a:t>Our </a:t>
            </a:r>
            <a:r>
              <a:rPr lang="en-US" sz="2400" dirty="0">
                <a:solidFill>
                  <a:schemeClr val="tx1"/>
                </a:solidFill>
              </a:rPr>
              <a:t>4400 sq. ft. simulation center is designed to replicate VAPHS hospital facilities, including an operating room, inpatient rooms, and outpatient procedure room, </a:t>
            </a:r>
            <a:r>
              <a:rPr lang="en-US" sz="2400" dirty="0"/>
              <a:t>and is</a:t>
            </a:r>
            <a:r>
              <a:rPr lang="en-US" sz="2400" dirty="0">
                <a:solidFill>
                  <a:schemeClr val="tx1"/>
                </a:solidFill>
              </a:rPr>
              <a:t> flexible enough to accommodate a wide variety of simulations. Current simulation programs focus on procedural skills, clinical team training, communication skills, highly detailed procedural/ surgical skills</a:t>
            </a:r>
            <a:r>
              <a:rPr lang="en-US" sz="2400" dirty="0"/>
              <a:t> including virtual training.</a:t>
            </a:r>
          </a:p>
          <a:p>
            <a:pPr marL="0" indent="0" algn="just">
              <a:lnSpc>
                <a:spcPct val="107000"/>
              </a:lnSpc>
              <a:spcBef>
                <a:spcPts val="0"/>
              </a:spcBef>
              <a:spcAft>
                <a:spcPts val="800"/>
              </a:spcAft>
              <a:buNone/>
            </a:pPr>
            <a:r>
              <a:rPr lang="en-US" sz="2400" dirty="0">
                <a:solidFill>
                  <a:schemeClr val="tx1"/>
                </a:solidFill>
              </a:rPr>
              <a:t>Simulations range from individual procedural skills, rapid response teams, system performance including </a:t>
            </a:r>
            <a:r>
              <a:rPr lang="en-US" sz="2400" dirty="0"/>
              <a:t>s</a:t>
            </a:r>
            <a:r>
              <a:rPr lang="en-US" sz="2400" dirty="0">
                <a:solidFill>
                  <a:schemeClr val="tx1"/>
                </a:solidFill>
              </a:rPr>
              <a:t>troke activation</a:t>
            </a:r>
            <a:r>
              <a:rPr lang="en-US" sz="2400" dirty="0"/>
              <a:t> and </a:t>
            </a:r>
            <a:r>
              <a:rPr lang="en-US" sz="2400" dirty="0">
                <a:solidFill>
                  <a:schemeClr val="tx1"/>
                </a:solidFill>
              </a:rPr>
              <a:t>Ebola readiness, mock code, and root cause analysis (RCA).</a:t>
            </a:r>
          </a:p>
          <a:p>
            <a:pPr marL="0" indent="0">
              <a:lnSpc>
                <a:spcPct val="107000"/>
              </a:lnSpc>
              <a:spcBef>
                <a:spcPts val="0"/>
              </a:spcBef>
              <a:spcAft>
                <a:spcPts val="800"/>
              </a:spcAft>
              <a:buNone/>
            </a:pP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DD4BE831-7837-72B7-D44F-C09EAA41402E}"/>
              </a:ext>
            </a:extLst>
          </p:cNvPr>
          <p:cNvSpPr>
            <a:spLocks noGrp="1"/>
          </p:cNvSpPr>
          <p:nvPr>
            <p:ph type="ftr" sz="quarter" idx="11"/>
          </p:nvPr>
        </p:nvSpPr>
        <p:spPr/>
        <p:txBody>
          <a:bodyPr/>
          <a:lstStyle/>
          <a:p>
            <a:r>
              <a:rPr lang="en-US"/>
              <a:t>SimLEARN | Transforming healthcare through simulation</a:t>
            </a:r>
            <a:endParaRPr lang="en-US" dirty="0"/>
          </a:p>
        </p:txBody>
      </p:sp>
      <p:sp>
        <p:nvSpPr>
          <p:cNvPr id="4" name="Slide Number Placeholder 3">
            <a:extLst>
              <a:ext uri="{FF2B5EF4-FFF2-40B4-BE49-F238E27FC236}">
                <a16:creationId xmlns:a16="http://schemas.microsoft.com/office/drawing/2014/main" id="{FDE8ADE5-5A94-164D-E0F4-1DFEBB5C6D69}"/>
              </a:ext>
            </a:extLst>
          </p:cNvPr>
          <p:cNvSpPr>
            <a:spLocks noGrp="1"/>
          </p:cNvSpPr>
          <p:nvPr>
            <p:ph type="sldNum" sz="quarter" idx="12"/>
          </p:nvPr>
        </p:nvSpPr>
        <p:spPr/>
        <p:txBody>
          <a:bodyPr/>
          <a:lstStyle/>
          <a:p>
            <a:fld id="{F7105344-50FD-1848-9DF8-B189548D0868}" type="slidenum">
              <a:rPr lang="en-US" smtClean="0"/>
              <a:t>5</a:t>
            </a:fld>
            <a:endParaRPr lang="en-US"/>
          </a:p>
        </p:txBody>
      </p:sp>
    </p:spTree>
    <p:extLst>
      <p:ext uri="{BB962C8B-B14F-4D97-AF65-F5344CB8AC3E}">
        <p14:creationId xmlns:p14="http://schemas.microsoft.com/office/powerpoint/2010/main" val="565962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9D5A6-6BDE-FBD0-8A5B-2F18D3CE2E57}"/>
              </a:ext>
            </a:extLst>
          </p:cNvPr>
          <p:cNvSpPr>
            <a:spLocks noGrp="1"/>
          </p:cNvSpPr>
          <p:nvPr>
            <p:ph type="title"/>
          </p:nvPr>
        </p:nvSpPr>
        <p:spPr>
          <a:xfrm>
            <a:off x="839787" y="227218"/>
            <a:ext cx="8860804" cy="761794"/>
          </a:xfrm>
        </p:spPr>
        <p:txBody>
          <a:bodyPr/>
          <a:lstStyle/>
          <a:p>
            <a:r>
              <a:rPr lang="en-US" dirty="0"/>
              <a:t>Meet Our Co-Directors (Attached to email)</a:t>
            </a:r>
          </a:p>
        </p:txBody>
      </p:sp>
      <p:sp>
        <p:nvSpPr>
          <p:cNvPr id="3" name="Slide Number Placeholder 2">
            <a:extLst>
              <a:ext uri="{FF2B5EF4-FFF2-40B4-BE49-F238E27FC236}">
                <a16:creationId xmlns:a16="http://schemas.microsoft.com/office/drawing/2014/main" id="{DF449AF7-FA4C-0191-C6AD-2C648F51807E}"/>
              </a:ext>
            </a:extLst>
          </p:cNvPr>
          <p:cNvSpPr>
            <a:spLocks noGrp="1"/>
          </p:cNvSpPr>
          <p:nvPr>
            <p:ph type="sldNum" sz="quarter" idx="12"/>
          </p:nvPr>
        </p:nvSpPr>
        <p:spPr/>
        <p:txBody>
          <a:bodyPr/>
          <a:lstStyle/>
          <a:p>
            <a:fld id="{F7105344-50FD-1848-9DF8-B189548D0868}" type="slidenum">
              <a:rPr lang="en-US" smtClean="0"/>
              <a:t>6</a:t>
            </a:fld>
            <a:endParaRPr lang="en-US"/>
          </a:p>
        </p:txBody>
      </p:sp>
      <p:sp>
        <p:nvSpPr>
          <p:cNvPr id="4" name="Text Placeholder 3">
            <a:extLst>
              <a:ext uri="{FF2B5EF4-FFF2-40B4-BE49-F238E27FC236}">
                <a16:creationId xmlns:a16="http://schemas.microsoft.com/office/drawing/2014/main" id="{49DD0247-AC1B-9E70-DF3D-61E67EDF4EFD}"/>
              </a:ext>
            </a:extLst>
          </p:cNvPr>
          <p:cNvSpPr>
            <a:spLocks noGrp="1"/>
          </p:cNvSpPr>
          <p:nvPr>
            <p:ph type="body" sz="half" idx="2"/>
          </p:nvPr>
        </p:nvSpPr>
        <p:spPr>
          <a:xfrm>
            <a:off x="643813" y="1147666"/>
            <a:ext cx="10860616" cy="5072382"/>
          </a:xfrm>
        </p:spPr>
        <p:txBody>
          <a:bodyPr>
            <a:noAutofit/>
          </a:bodyPr>
          <a:lstStyle/>
          <a:p>
            <a:pPr marL="0" marR="0">
              <a:lnSpc>
                <a:spcPct val="107000"/>
              </a:lnSpc>
              <a:spcBef>
                <a:spcPts val="0"/>
              </a:spcBef>
              <a:spcAft>
                <a:spcPts val="0"/>
              </a:spcAf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Mary Ellen Elias, MSN RN </a:t>
            </a:r>
          </a:p>
          <a:p>
            <a:pPr marL="0" marR="0">
              <a:lnSpc>
                <a:spcPct val="107000"/>
              </a:lnSpc>
              <a:spcBef>
                <a:spcPts val="0"/>
              </a:spcBef>
              <a:spcAft>
                <a:spcPts val="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Simulation Coordinator, Co-Director, Advanced Interprofessional Fellowship in Clinical Simulation at VA Pittsburgh Healthcare System   </a:t>
            </a:r>
          </a:p>
          <a:p>
            <a:pPr marL="0" marR="0">
              <a:lnSpc>
                <a:spcPct val="107000"/>
              </a:lnSpc>
              <a:spcBef>
                <a:spcPts val="0"/>
              </a:spcBef>
              <a:spcAft>
                <a:spcPts val="0"/>
              </a:spcAft>
            </a:pP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Mary Ellen Elias serves as adjunct faculty at Waynesburg University in the undergraduate nursing program where she reviewed and updated the nursing policy, quality, and patient safety curriculum to incorporate best practices and more active learning technologies. Ms. Elias has been instrumental in expanding the simulation program at VAPHS into non-traditional domains including behavioral health and crisis management. She has presented at international, national, and local conferences on the use of simulation, standardized patients in system process improvement, and staff education and development. In 2018, Ms. Elias received the 2017 Under Secretary for Health Excellence in Clinical Simulation Training, Education, and Research Champion Award.</a:t>
            </a:r>
          </a:p>
          <a:p>
            <a:pPr marL="0" marR="0">
              <a:lnSpc>
                <a:spcPct val="107000"/>
              </a:lnSpc>
              <a:spcBef>
                <a:spcPts val="0"/>
              </a:spcBef>
              <a:spcAft>
                <a:spcPts val="0"/>
              </a:spcAft>
            </a:pP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Lillian </a:t>
            </a:r>
            <a:r>
              <a:rPr lang="en-US" sz="1400" b="1" kern="100" dirty="0" err="1">
                <a:effectLst/>
                <a:latin typeface="Calibri" panose="020F0502020204030204" pitchFamily="34" charset="0"/>
                <a:ea typeface="Calibri" panose="020F0502020204030204" pitchFamily="34" charset="0"/>
                <a:cs typeface="Times New Roman" panose="02020603050405020304" pitchFamily="18" charset="0"/>
              </a:rPr>
              <a:t>Emlet</a:t>
            </a:r>
            <a:r>
              <a:rPr lang="en-US" sz="1400" b="1" kern="100" dirty="0">
                <a:effectLst/>
                <a:latin typeface="Calibri" panose="020F0502020204030204" pitchFamily="34" charset="0"/>
                <a:ea typeface="Calibri" panose="020F0502020204030204" pitchFamily="34" charset="0"/>
                <a:cs typeface="Times New Roman" panose="02020603050405020304" pitchFamily="18" charset="0"/>
              </a:rPr>
              <a:t>, MD, MS, CHSE</a:t>
            </a:r>
          </a:p>
          <a:p>
            <a:pPr marL="0" marR="0">
              <a:lnSpc>
                <a:spcPct val="107000"/>
              </a:lnSpc>
              <a:spcBef>
                <a:spcPts val="0"/>
              </a:spcBef>
              <a:spcAft>
                <a:spcPts val="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Co-Director, VA Interprofessional Advanced Fellowship in Clinical Simulation at VA Pittsburgh Healthcare System  </a:t>
            </a:r>
          </a:p>
          <a:p>
            <a:pPr marL="0" marR="0">
              <a:lnSpc>
                <a:spcPct val="107000"/>
              </a:lnSpc>
              <a:spcBef>
                <a:spcPts val="0"/>
              </a:spcBef>
              <a:spcAft>
                <a:spcPts val="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Specialties: Critical Care Medicine, Emergency Medicine</a:t>
            </a:r>
          </a:p>
          <a:p>
            <a:pPr marL="0" marR="0">
              <a:lnSpc>
                <a:spcPct val="107000"/>
              </a:lnSpc>
              <a:spcBef>
                <a:spcPts val="0"/>
              </a:spcBef>
              <a:spcAft>
                <a:spcPts val="0"/>
              </a:spcAft>
            </a:pP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Dr. Lillian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Emlet</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has served as the Associate Program Director of the Internal Medicine-Critical Care Medicine fellowship of the Multidisciplinary Critical Care Training Program at UPMC since 2010. Her areas of interest and expertise are in difficult airway management, rapid response interprofessional team training, and palliative end-of-life communication skills. Dr.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Emlet</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is a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VitalTalk</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trained Senior Faculty and teaches empathic communication skills for health care providers to deliver serious news, determine goals of care, and navigate conflict.</a:t>
            </a:r>
          </a:p>
          <a:p>
            <a:pPr marL="0" marR="0">
              <a:lnSpc>
                <a:spcPct val="107000"/>
              </a:lnSpc>
              <a:spcBef>
                <a:spcPts val="0"/>
              </a:spcBef>
              <a:spcAft>
                <a:spcPts val="0"/>
              </a:spcAft>
            </a:pP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7F0E0A4E-D0C8-215C-C987-44FFDB71BDDF}"/>
              </a:ext>
            </a:extLst>
          </p:cNvPr>
          <p:cNvSpPr>
            <a:spLocks noGrp="1"/>
          </p:cNvSpPr>
          <p:nvPr>
            <p:ph type="ftr" sz="quarter" idx="3"/>
          </p:nvPr>
        </p:nvSpPr>
        <p:spPr/>
        <p:txBody>
          <a:bodyPr/>
          <a:lstStyle/>
          <a:p>
            <a:r>
              <a:rPr lang="en-US"/>
              <a:t>SimLEARN | Transforming healthcare through simulation</a:t>
            </a:r>
            <a:endParaRPr lang="en-US" dirty="0"/>
          </a:p>
        </p:txBody>
      </p:sp>
    </p:spTree>
    <p:extLst>
      <p:ext uri="{BB962C8B-B14F-4D97-AF65-F5344CB8AC3E}">
        <p14:creationId xmlns:p14="http://schemas.microsoft.com/office/powerpoint/2010/main" val="40669217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7A5CE-10FF-C643-3189-C3D1BECA4B75}"/>
              </a:ext>
            </a:extLst>
          </p:cNvPr>
          <p:cNvSpPr>
            <a:spLocks noGrp="1"/>
          </p:cNvSpPr>
          <p:nvPr>
            <p:ph type="title"/>
          </p:nvPr>
        </p:nvSpPr>
        <p:spPr>
          <a:xfrm>
            <a:off x="839788" y="352943"/>
            <a:ext cx="3932237" cy="1069975"/>
          </a:xfrm>
        </p:spPr>
        <p:txBody>
          <a:bodyPr/>
          <a:lstStyle/>
          <a:p>
            <a:r>
              <a:rPr lang="en-US" dirty="0"/>
              <a:t>Selected Projects/ Accomplishment</a:t>
            </a:r>
          </a:p>
        </p:txBody>
      </p:sp>
      <p:sp>
        <p:nvSpPr>
          <p:cNvPr id="6" name="Text Placeholder 5">
            <a:extLst>
              <a:ext uri="{FF2B5EF4-FFF2-40B4-BE49-F238E27FC236}">
                <a16:creationId xmlns:a16="http://schemas.microsoft.com/office/drawing/2014/main" id="{AB81E819-2CC3-1F3C-65CA-F9F130D348F5}"/>
              </a:ext>
            </a:extLst>
          </p:cNvPr>
          <p:cNvSpPr>
            <a:spLocks noGrp="1"/>
          </p:cNvSpPr>
          <p:nvPr>
            <p:ph type="body" sz="half" idx="2"/>
          </p:nvPr>
        </p:nvSpPr>
        <p:spPr>
          <a:xfrm>
            <a:off x="129540" y="1422918"/>
            <a:ext cx="5053648" cy="4446070"/>
          </a:xfrm>
        </p:spPr>
        <p:txBody>
          <a:bodyPr/>
          <a:lstStyle/>
          <a:p>
            <a:pPr marL="285750" marR="0" indent="-285750">
              <a:lnSpc>
                <a:spcPct val="107000"/>
              </a:lnSpc>
              <a:spcBef>
                <a:spcPts val="0"/>
              </a:spcBef>
              <a:spcAft>
                <a:spcPts val="0"/>
              </a:spcAft>
              <a:buFont typeface="Arial" panose="020B0604020202020204" pitchFamily="34" charset="0"/>
              <a:buChar char="•"/>
            </a:pPr>
            <a:r>
              <a:rPr lang="en-US" sz="1800" kern="0" dirty="0">
                <a:solidFill>
                  <a:srgbClr val="404040"/>
                </a:solidFill>
                <a:effectLst/>
                <a:latin typeface="CIDFont+F2"/>
                <a:ea typeface="Aptos" panose="020B0004020202020204" pitchFamily="34" charset="0"/>
                <a:cs typeface="CIDFont+F2"/>
              </a:rPr>
              <a:t>Validation of Airway Hemorrhage Simulation Scenarios (Arshia </a:t>
            </a:r>
            <a:r>
              <a:rPr lang="en-US" sz="1800" kern="0" dirty="0" err="1">
                <a:solidFill>
                  <a:srgbClr val="404040"/>
                </a:solidFill>
                <a:effectLst/>
                <a:latin typeface="CIDFont+F2"/>
                <a:ea typeface="Aptos" panose="020B0004020202020204" pitchFamily="34" charset="0"/>
                <a:cs typeface="CIDFont+F2"/>
              </a:rPr>
              <a:t>Ashjaie</a:t>
            </a:r>
            <a:r>
              <a:rPr lang="en-US" sz="1800" kern="0" dirty="0">
                <a:solidFill>
                  <a:srgbClr val="404040"/>
                </a:solidFill>
                <a:effectLst/>
                <a:latin typeface="CIDFont+F2"/>
                <a:ea typeface="Aptos" panose="020B0004020202020204" pitchFamily="34" charset="0"/>
                <a:cs typeface="CIDFont+F2"/>
              </a:rPr>
              <a:t> DDS)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lnSpc>
                <a:spcPct val="107000"/>
              </a:lnSpc>
              <a:spcBef>
                <a:spcPts val="0"/>
              </a:spcBef>
              <a:spcAft>
                <a:spcPts val="0"/>
              </a:spcAft>
              <a:buFont typeface="Arial" panose="020B0604020202020204" pitchFamily="34" charset="0"/>
              <a:buChar char="•"/>
            </a:pPr>
            <a:r>
              <a:rPr lang="en-US" sz="1800" kern="0" dirty="0">
                <a:solidFill>
                  <a:srgbClr val="404040"/>
                </a:solidFill>
                <a:effectLst/>
                <a:latin typeface="CIDFont+F2"/>
                <a:ea typeface="Aptos" panose="020B0004020202020204" pitchFamily="34" charset="0"/>
                <a:cs typeface="CIDFont+F2"/>
              </a:rPr>
              <a:t>Esophageal Hemorrhage Interprofessional Team Training (Jorge Lara-Gutierrez MD)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lnSpc>
                <a:spcPct val="107000"/>
              </a:lnSpc>
              <a:spcBef>
                <a:spcPts val="0"/>
              </a:spcBef>
              <a:spcAft>
                <a:spcPts val="0"/>
              </a:spcAft>
              <a:buFont typeface="Arial" panose="020B0604020202020204" pitchFamily="34" charset="0"/>
              <a:buChar char="•"/>
            </a:pPr>
            <a:r>
              <a:rPr lang="en-US" sz="1800" kern="0" dirty="0">
                <a:solidFill>
                  <a:srgbClr val="404040"/>
                </a:solidFill>
                <a:effectLst/>
                <a:latin typeface="CIDFont+F2"/>
                <a:ea typeface="Aptos" panose="020B0004020202020204" pitchFamily="34" charset="0"/>
                <a:cs typeface="CIDFont+F2"/>
              </a:rPr>
              <a:t>Ethics Committee Training (Marianne </a:t>
            </a:r>
            <a:r>
              <a:rPr lang="en-US" sz="1800" kern="0" dirty="0" err="1">
                <a:solidFill>
                  <a:srgbClr val="404040"/>
                </a:solidFill>
                <a:effectLst/>
                <a:latin typeface="CIDFont+F2"/>
                <a:ea typeface="Aptos" panose="020B0004020202020204" pitchFamily="34" charset="0"/>
                <a:cs typeface="CIDFont+F2"/>
              </a:rPr>
              <a:t>Burda</a:t>
            </a:r>
            <a:r>
              <a:rPr lang="en-US" sz="1800" kern="0" dirty="0">
                <a:solidFill>
                  <a:srgbClr val="404040"/>
                </a:solidFill>
                <a:effectLst/>
                <a:latin typeface="CIDFont+F2"/>
                <a:ea typeface="Aptos" panose="020B0004020202020204" pitchFamily="34" charset="0"/>
                <a:cs typeface="CIDFont+F2"/>
              </a:rPr>
              <a:t> MD/ Kathy Carter MSN RN)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lnSpc>
                <a:spcPct val="107000"/>
              </a:lnSpc>
              <a:spcBef>
                <a:spcPts val="0"/>
              </a:spcBef>
              <a:spcAft>
                <a:spcPts val="0"/>
              </a:spcAft>
              <a:buFont typeface="Arial" panose="020B0604020202020204" pitchFamily="34" charset="0"/>
              <a:buChar char="•"/>
            </a:pPr>
            <a:r>
              <a:rPr lang="en-US" sz="1800" kern="0" dirty="0">
                <a:solidFill>
                  <a:srgbClr val="404040"/>
                </a:solidFill>
                <a:effectLst/>
                <a:latin typeface="CIDFont+F2"/>
                <a:ea typeface="Aptos" panose="020B0004020202020204" pitchFamily="34" charset="0"/>
                <a:cs typeface="CIDFont+F2"/>
              </a:rPr>
              <a:t>Mock Deposition Simulation Training (Deanna </a:t>
            </a:r>
            <a:r>
              <a:rPr lang="en-US" sz="1800" kern="0" dirty="0" err="1">
                <a:solidFill>
                  <a:srgbClr val="404040"/>
                </a:solidFill>
                <a:effectLst/>
                <a:latin typeface="CIDFont+F2"/>
                <a:ea typeface="Aptos" panose="020B0004020202020204" pitchFamily="34" charset="0"/>
                <a:cs typeface="CIDFont+F2"/>
              </a:rPr>
              <a:t>Blisard</a:t>
            </a:r>
            <a:r>
              <a:rPr lang="en-US" sz="1800" kern="0" dirty="0">
                <a:solidFill>
                  <a:srgbClr val="404040"/>
                </a:solidFill>
                <a:effectLst/>
                <a:latin typeface="CIDFont+F2"/>
                <a:ea typeface="Aptos" panose="020B0004020202020204" pitchFamily="34" charset="0"/>
                <a:cs typeface="CIDFont+F2"/>
              </a:rPr>
              <a:t> MD)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lnSpc>
                <a:spcPct val="107000"/>
              </a:lnSpc>
              <a:spcBef>
                <a:spcPts val="0"/>
              </a:spcBef>
              <a:spcAft>
                <a:spcPts val="0"/>
              </a:spcAft>
              <a:buFont typeface="Arial" panose="020B0604020202020204" pitchFamily="34" charset="0"/>
              <a:buChar char="•"/>
            </a:pPr>
            <a:r>
              <a:rPr lang="en-US" sz="1800" kern="0" dirty="0">
                <a:solidFill>
                  <a:srgbClr val="404040"/>
                </a:solidFill>
                <a:effectLst/>
                <a:latin typeface="CIDFont+F2"/>
                <a:ea typeface="Aptos" panose="020B0004020202020204" pitchFamily="34" charset="0"/>
                <a:cs typeface="CIDFont+F2"/>
              </a:rPr>
              <a:t>Garage Emergency Evacuation (Dan Wolf MSc)</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lnSpc>
                <a:spcPct val="107000"/>
              </a:lnSpc>
              <a:spcBef>
                <a:spcPts val="0"/>
              </a:spcBef>
              <a:spcAft>
                <a:spcPts val="0"/>
              </a:spcAft>
              <a:buFont typeface="Arial" panose="020B0604020202020204" pitchFamily="34" charset="0"/>
              <a:buChar char="•"/>
            </a:pPr>
            <a:r>
              <a:rPr lang="en-US" sz="1800" kern="0" dirty="0">
                <a:solidFill>
                  <a:srgbClr val="404040"/>
                </a:solidFill>
                <a:effectLst/>
                <a:latin typeface="CIDFont+F2"/>
                <a:ea typeface="Aptos" panose="020B0004020202020204" pitchFamily="34" charset="0"/>
                <a:cs typeface="CIDFont+F2"/>
              </a:rPr>
              <a:t>Veteran Facing Naloxone Training (Suzanne Symons MSW/ Ashley </a:t>
            </a:r>
            <a:r>
              <a:rPr lang="en-US" sz="1800" kern="0" dirty="0" err="1">
                <a:solidFill>
                  <a:srgbClr val="404040"/>
                </a:solidFill>
                <a:effectLst/>
                <a:latin typeface="CIDFont+F2"/>
                <a:ea typeface="Aptos" panose="020B0004020202020204" pitchFamily="34" charset="0"/>
                <a:cs typeface="CIDFont+F2"/>
              </a:rPr>
              <a:t>Modany</a:t>
            </a:r>
            <a:r>
              <a:rPr lang="en-US" sz="1800" kern="0" dirty="0">
                <a:solidFill>
                  <a:srgbClr val="404040"/>
                </a:solidFill>
                <a:effectLst/>
                <a:latin typeface="CIDFont+F2"/>
                <a:ea typeface="Aptos" panose="020B0004020202020204" pitchFamily="34" charset="0"/>
                <a:cs typeface="CIDFont+F2"/>
              </a:rPr>
              <a:t> PharmD)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lnSpc>
                <a:spcPct val="107000"/>
              </a:lnSpc>
              <a:spcBef>
                <a:spcPts val="0"/>
              </a:spcBef>
              <a:spcAft>
                <a:spcPts val="0"/>
              </a:spcAft>
              <a:buFont typeface="Arial" panose="020B0604020202020204" pitchFamily="34" charset="0"/>
              <a:buChar char="•"/>
            </a:pPr>
            <a:r>
              <a:rPr lang="en-US" sz="1800" kern="0" dirty="0">
                <a:solidFill>
                  <a:srgbClr val="404040"/>
                </a:solidFill>
                <a:effectLst/>
                <a:latin typeface="CIDFont+F2"/>
                <a:ea typeface="Aptos" panose="020B0004020202020204" pitchFamily="34" charset="0"/>
                <a:cs typeface="CIDFont+F2"/>
              </a:rPr>
              <a:t>Ebola and Covid Readiness Training</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lnSpc>
                <a:spcPct val="107000"/>
              </a:lnSpc>
              <a:spcBef>
                <a:spcPts val="0"/>
              </a:spcBef>
              <a:spcAft>
                <a:spcPts val="0"/>
              </a:spcAft>
              <a:buFont typeface="Arial" panose="020B0604020202020204" pitchFamily="34" charset="0"/>
              <a:buChar char="•"/>
            </a:pPr>
            <a:r>
              <a:rPr lang="en-US" sz="1800" kern="0" dirty="0">
                <a:solidFill>
                  <a:srgbClr val="404040"/>
                </a:solidFill>
                <a:effectLst/>
                <a:latin typeface="CIDFont+F2"/>
                <a:ea typeface="Aptos" panose="020B0004020202020204" pitchFamily="34" charset="0"/>
                <a:cs typeface="CIDFont+F2"/>
              </a:rPr>
              <a:t>System Integration/ Analysis Projects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5" name="Footer Placeholder 4">
            <a:extLst>
              <a:ext uri="{FF2B5EF4-FFF2-40B4-BE49-F238E27FC236}">
                <a16:creationId xmlns:a16="http://schemas.microsoft.com/office/drawing/2014/main" id="{BB589CD5-9E0A-2CC5-1B41-275BBD67F700}"/>
              </a:ext>
            </a:extLst>
          </p:cNvPr>
          <p:cNvSpPr>
            <a:spLocks noGrp="1"/>
          </p:cNvSpPr>
          <p:nvPr>
            <p:ph type="ftr" sz="quarter" idx="11"/>
          </p:nvPr>
        </p:nvSpPr>
        <p:spPr/>
        <p:txBody>
          <a:bodyPr/>
          <a:lstStyle/>
          <a:p>
            <a:r>
              <a:rPr lang="en-US"/>
              <a:t>SimLEARN | Transforming healthcare through simulation</a:t>
            </a:r>
            <a:endParaRPr lang="en-US" dirty="0"/>
          </a:p>
        </p:txBody>
      </p:sp>
      <p:sp>
        <p:nvSpPr>
          <p:cNvPr id="4" name="Slide Number Placeholder 3">
            <a:extLst>
              <a:ext uri="{FF2B5EF4-FFF2-40B4-BE49-F238E27FC236}">
                <a16:creationId xmlns:a16="http://schemas.microsoft.com/office/drawing/2014/main" id="{486D49A0-5C0B-6F20-3FA7-8792FC5E5CE8}"/>
              </a:ext>
            </a:extLst>
          </p:cNvPr>
          <p:cNvSpPr>
            <a:spLocks noGrp="1"/>
          </p:cNvSpPr>
          <p:nvPr>
            <p:ph type="sldNum" sz="quarter" idx="12"/>
          </p:nvPr>
        </p:nvSpPr>
        <p:spPr/>
        <p:txBody>
          <a:bodyPr/>
          <a:lstStyle/>
          <a:p>
            <a:fld id="{F7105344-50FD-1848-9DF8-B189548D0868}" type="slidenum">
              <a:rPr lang="en-US" smtClean="0"/>
              <a:t>7</a:t>
            </a:fld>
            <a:endParaRPr lang="en-US"/>
          </a:p>
        </p:txBody>
      </p:sp>
      <p:pic>
        <p:nvPicPr>
          <p:cNvPr id="10" name="Content Placeholder 9" descr="A person taking a selfie with a group of people in a room&#10;&#10;Description automatically generated">
            <a:extLst>
              <a:ext uri="{FF2B5EF4-FFF2-40B4-BE49-F238E27FC236}">
                <a16:creationId xmlns:a16="http://schemas.microsoft.com/office/drawing/2014/main" id="{D4D36EB9-CA2C-7853-30C2-1562D0D29A15}"/>
              </a:ext>
            </a:extLst>
          </p:cNvPr>
          <p:cNvPicPr>
            <a:picLocks noGrp="1" noChangeAspect="1"/>
          </p:cNvPicPr>
          <p:nvPr>
            <p:ph idx="1"/>
          </p:nvPr>
        </p:nvPicPr>
        <p:blipFill>
          <a:blip r:embed="rId2"/>
          <a:stretch>
            <a:fillRect/>
          </a:stretch>
        </p:blipFill>
        <p:spPr>
          <a:xfrm>
            <a:off x="5436680" y="1210016"/>
            <a:ext cx="5918707" cy="4246568"/>
          </a:xfrm>
        </p:spPr>
      </p:pic>
    </p:spTree>
    <p:extLst>
      <p:ext uri="{BB962C8B-B14F-4D97-AF65-F5344CB8AC3E}">
        <p14:creationId xmlns:p14="http://schemas.microsoft.com/office/powerpoint/2010/main" val="252125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7A5CE-10FF-C643-3189-C3D1BECA4B75}"/>
              </a:ext>
            </a:extLst>
          </p:cNvPr>
          <p:cNvSpPr>
            <a:spLocks noGrp="1"/>
          </p:cNvSpPr>
          <p:nvPr>
            <p:ph type="title"/>
          </p:nvPr>
        </p:nvSpPr>
        <p:spPr>
          <a:xfrm>
            <a:off x="7219239" y="906165"/>
            <a:ext cx="3434180" cy="1415270"/>
          </a:xfrm>
        </p:spPr>
        <p:txBody>
          <a:bodyPr vert="horz" lIns="91440" tIns="45720" rIns="91440" bIns="45720" rtlCol="0" anchor="t">
            <a:normAutofit/>
          </a:bodyPr>
          <a:lstStyle/>
          <a:p>
            <a:r>
              <a:rPr lang="en-US" sz="3200" dirty="0">
                <a:latin typeface="+mj-lt"/>
              </a:rPr>
              <a:t>Fellowship Collaborators </a:t>
            </a:r>
          </a:p>
        </p:txBody>
      </p:sp>
      <p:pic>
        <p:nvPicPr>
          <p:cNvPr id="8" name="Picture 7">
            <a:extLst>
              <a:ext uri="{FF2B5EF4-FFF2-40B4-BE49-F238E27FC236}">
                <a16:creationId xmlns:a16="http://schemas.microsoft.com/office/drawing/2014/main" id="{C3D09EF7-0A18-0CD8-24F8-33AF60D72E3C}"/>
              </a:ext>
            </a:extLst>
          </p:cNvPr>
          <p:cNvPicPr>
            <a:picLocks noChangeAspect="1"/>
          </p:cNvPicPr>
          <p:nvPr/>
        </p:nvPicPr>
        <p:blipFill rotWithShape="1">
          <a:blip r:embed="rId2"/>
          <a:srcRect l="27391" r="10222"/>
          <a:stretch/>
        </p:blipFill>
        <p:spPr>
          <a:xfrm>
            <a:off x="-9885" y="10"/>
            <a:ext cx="6852120" cy="6205496"/>
          </a:xfrm>
          <a:prstGeom prst="rect">
            <a:avLst/>
          </a:prstGeom>
        </p:spPr>
      </p:pic>
      <p:cxnSp>
        <p:nvCxnSpPr>
          <p:cNvPr id="13" name="Straight Connector 12">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48EF831-82D0-0EB0-5F2C-9E693922D007}"/>
              </a:ext>
            </a:extLst>
          </p:cNvPr>
          <p:cNvSpPr>
            <a:spLocks noGrp="1"/>
          </p:cNvSpPr>
          <p:nvPr>
            <p:ph sz="half" idx="1"/>
          </p:nvPr>
        </p:nvSpPr>
        <p:spPr>
          <a:xfrm>
            <a:off x="7219239" y="1965295"/>
            <a:ext cx="3434180" cy="3599019"/>
          </a:xfrm>
        </p:spPr>
        <p:txBody>
          <a:bodyPr vert="horz" lIns="91440" tIns="45720" rIns="91440" bIns="45720" rtlCol="0">
            <a:normAutofit/>
          </a:bodyPr>
          <a:lstStyle/>
          <a:p>
            <a:pPr>
              <a:spcBef>
                <a:spcPts val="0"/>
              </a:spcBef>
              <a:spcAft>
                <a:spcPts val="600"/>
              </a:spcAft>
            </a:pPr>
            <a:r>
              <a:rPr lang="en-US" sz="2000" dirty="0">
                <a:effectLst/>
                <a:latin typeface="+mn-lt"/>
              </a:rPr>
              <a:t>Carlow University</a:t>
            </a:r>
          </a:p>
          <a:p>
            <a:pPr>
              <a:spcBef>
                <a:spcPts val="0"/>
              </a:spcBef>
              <a:spcAft>
                <a:spcPts val="600"/>
              </a:spcAft>
            </a:pPr>
            <a:r>
              <a:rPr lang="en-US" sz="2000" dirty="0">
                <a:effectLst/>
                <a:latin typeface="+mn-lt"/>
              </a:rPr>
              <a:t>Carnegie Mellon University</a:t>
            </a:r>
          </a:p>
          <a:p>
            <a:pPr>
              <a:spcBef>
                <a:spcPts val="0"/>
              </a:spcBef>
              <a:spcAft>
                <a:spcPts val="600"/>
              </a:spcAft>
            </a:pPr>
            <a:r>
              <a:rPr lang="en-US" sz="2000" dirty="0">
                <a:effectLst/>
                <a:latin typeface="+mn-lt"/>
              </a:rPr>
              <a:t>Chatham University</a:t>
            </a:r>
          </a:p>
          <a:p>
            <a:pPr>
              <a:spcBef>
                <a:spcPts val="0"/>
              </a:spcBef>
              <a:spcAft>
                <a:spcPts val="600"/>
              </a:spcAft>
            </a:pPr>
            <a:r>
              <a:rPr lang="en-US" sz="2000" dirty="0">
                <a:effectLst/>
                <a:latin typeface="+mn-lt"/>
              </a:rPr>
              <a:t>Duquesne University</a:t>
            </a:r>
          </a:p>
          <a:p>
            <a:pPr>
              <a:spcBef>
                <a:spcPts val="0"/>
              </a:spcBef>
              <a:spcAft>
                <a:spcPts val="600"/>
              </a:spcAft>
            </a:pPr>
            <a:r>
              <a:rPr lang="en-US" sz="2000" dirty="0">
                <a:effectLst/>
                <a:latin typeface="+mn-lt"/>
              </a:rPr>
              <a:t>Robert Morris University</a:t>
            </a:r>
          </a:p>
          <a:p>
            <a:pPr>
              <a:spcBef>
                <a:spcPts val="0"/>
              </a:spcBef>
              <a:spcAft>
                <a:spcPts val="600"/>
              </a:spcAft>
            </a:pPr>
            <a:r>
              <a:rPr lang="en-US" sz="2000" dirty="0">
                <a:effectLst/>
                <a:latin typeface="+mn-lt"/>
              </a:rPr>
              <a:t>University of Pittsburgh</a:t>
            </a:r>
          </a:p>
          <a:p>
            <a:pPr marL="0" indent="0">
              <a:spcBef>
                <a:spcPts val="0"/>
              </a:spcBef>
              <a:spcAft>
                <a:spcPts val="600"/>
              </a:spcAft>
              <a:buNone/>
            </a:pPr>
            <a:r>
              <a:rPr lang="en-US" sz="2000" dirty="0">
                <a:effectLst/>
                <a:latin typeface="+mn-lt"/>
              </a:rPr>
              <a:t>The IAFCS at VAPHS has academic affiliations with more 180 interdisciplinary programs across the nation. </a:t>
            </a:r>
          </a:p>
          <a:p>
            <a:pPr>
              <a:spcBef>
                <a:spcPts val="0"/>
              </a:spcBef>
              <a:spcAft>
                <a:spcPts val="600"/>
              </a:spcAft>
            </a:pPr>
            <a:endParaRPr lang="en-US" sz="2000" dirty="0">
              <a:effectLst/>
              <a:latin typeface="+mn-lt"/>
            </a:endParaRPr>
          </a:p>
        </p:txBody>
      </p:sp>
      <p:sp>
        <p:nvSpPr>
          <p:cNvPr id="5" name="Footer Placeholder 4">
            <a:extLst>
              <a:ext uri="{FF2B5EF4-FFF2-40B4-BE49-F238E27FC236}">
                <a16:creationId xmlns:a16="http://schemas.microsoft.com/office/drawing/2014/main" id="{BB589CD5-9E0A-2CC5-1B41-275BBD67F700}"/>
              </a:ext>
            </a:extLst>
          </p:cNvPr>
          <p:cNvSpPr>
            <a:spLocks noGrp="1"/>
          </p:cNvSpPr>
          <p:nvPr>
            <p:ph type="ftr" sz="quarter" idx="3"/>
          </p:nvPr>
        </p:nvSpPr>
        <p:spPr>
          <a:xfrm>
            <a:off x="4038600" y="6356350"/>
            <a:ext cx="4114800" cy="365125"/>
          </a:xfrm>
        </p:spPr>
        <p:txBody>
          <a:bodyPr vert="horz" lIns="91440" tIns="45720" rIns="91440" bIns="45720" rtlCol="0" anchor="ctr">
            <a:normAutofit/>
          </a:bodyPr>
          <a:lstStyle/>
          <a:p>
            <a:pPr algn="ctr" defTabSz="914400">
              <a:spcAft>
                <a:spcPts val="600"/>
              </a:spcAft>
              <a:defRPr/>
            </a:pPr>
            <a:r>
              <a:rPr lang="en-US" sz="1200" kern="1200" dirty="0">
                <a:solidFill>
                  <a:srgbClr val="FFFFFF"/>
                </a:solidFill>
                <a:latin typeface="Calibri" panose="020F0502020204030204"/>
                <a:ea typeface="+mn-ea"/>
                <a:cs typeface="+mn-cs"/>
              </a:rPr>
              <a:t>SimLEARN | Transforming healthcare through simulation</a:t>
            </a:r>
          </a:p>
        </p:txBody>
      </p:sp>
      <p:sp>
        <p:nvSpPr>
          <p:cNvPr id="4" name="Slide Number Placeholder 3">
            <a:extLst>
              <a:ext uri="{FF2B5EF4-FFF2-40B4-BE49-F238E27FC236}">
                <a16:creationId xmlns:a16="http://schemas.microsoft.com/office/drawing/2014/main" id="{486D49A0-5C0B-6F20-3FA7-8792FC5E5CE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914400">
              <a:spcAft>
                <a:spcPts val="600"/>
              </a:spcAft>
              <a:defRPr/>
            </a:pPr>
            <a:fld id="{F7105344-50FD-1848-9DF8-B189548D0868}" type="slidenum">
              <a:rPr lang="en-US" smtClean="0">
                <a:solidFill>
                  <a:prstClr val="black">
                    <a:tint val="75000"/>
                  </a:prstClr>
                </a:solidFill>
                <a:latin typeface="Calibri" panose="020F0502020204030204"/>
              </a:rPr>
              <a:pPr defTabSz="914400">
                <a:spcAft>
                  <a:spcPts val="600"/>
                </a:spcAft>
                <a:defRPr/>
              </a:pPr>
              <a:t>8</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28285937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6D17F-870F-AC74-0F0F-EFAEE45E1197}"/>
              </a:ext>
            </a:extLst>
          </p:cNvPr>
          <p:cNvSpPr>
            <a:spLocks noGrp="1"/>
          </p:cNvSpPr>
          <p:nvPr>
            <p:ph type="title"/>
          </p:nvPr>
        </p:nvSpPr>
        <p:spPr>
          <a:xfrm>
            <a:off x="800100" y="460059"/>
            <a:ext cx="10515600" cy="830262"/>
          </a:xfrm>
        </p:spPr>
        <p:txBody>
          <a:bodyPr>
            <a:normAutofit fontScale="90000"/>
          </a:bodyPr>
          <a:lstStyle/>
          <a:p>
            <a:r>
              <a:rPr lang="en-US" dirty="0"/>
              <a:t>Selected Alumni</a:t>
            </a:r>
          </a:p>
        </p:txBody>
      </p:sp>
      <p:sp>
        <p:nvSpPr>
          <p:cNvPr id="3" name="Text Placeholder 2">
            <a:extLst>
              <a:ext uri="{FF2B5EF4-FFF2-40B4-BE49-F238E27FC236}">
                <a16:creationId xmlns:a16="http://schemas.microsoft.com/office/drawing/2014/main" id="{67279D6D-452C-A44C-154C-D1235F45218F}"/>
              </a:ext>
            </a:extLst>
          </p:cNvPr>
          <p:cNvSpPr>
            <a:spLocks noGrp="1"/>
          </p:cNvSpPr>
          <p:nvPr>
            <p:ph type="body" idx="1"/>
          </p:nvPr>
        </p:nvSpPr>
        <p:spPr>
          <a:xfrm>
            <a:off x="831850" y="1391921"/>
            <a:ext cx="10515600" cy="4677572"/>
          </a:xfrm>
        </p:spPr>
        <p:txBody>
          <a:bodyPr>
            <a:normAutofit/>
          </a:bodyPr>
          <a:lstStyle/>
          <a:p>
            <a:pPr marL="342900" marR="0" indent="-342900">
              <a:lnSpc>
                <a:spcPct val="107000"/>
              </a:lnSpc>
              <a:spcBef>
                <a:spcPts val="0"/>
              </a:spcBef>
              <a:spcAft>
                <a:spcPts val="0"/>
              </a:spcAft>
              <a:buFont typeface="Arial" panose="020B0604020202020204" pitchFamily="34" charset="0"/>
              <a:buChar char="•"/>
            </a:pPr>
            <a:r>
              <a:rPr lang="en-US" kern="0" dirty="0">
                <a:solidFill>
                  <a:srgbClr val="404040"/>
                </a:solidFill>
                <a:effectLst/>
                <a:latin typeface="CIDFont+F2"/>
                <a:ea typeface="Aptos" panose="020B0004020202020204" pitchFamily="34" charset="0"/>
                <a:cs typeface="CIDFont+F2"/>
              </a:rPr>
              <a:t>Marianne </a:t>
            </a:r>
            <a:r>
              <a:rPr lang="en-US" kern="0" dirty="0" err="1">
                <a:solidFill>
                  <a:srgbClr val="404040"/>
                </a:solidFill>
                <a:effectLst/>
                <a:latin typeface="CIDFont+F2"/>
                <a:ea typeface="Aptos" panose="020B0004020202020204" pitchFamily="34" charset="0"/>
                <a:cs typeface="CIDFont+F2"/>
              </a:rPr>
              <a:t>Burda</a:t>
            </a:r>
            <a:r>
              <a:rPr lang="en-US" kern="0" dirty="0">
                <a:solidFill>
                  <a:srgbClr val="404040"/>
                </a:solidFill>
                <a:effectLst/>
                <a:latin typeface="CIDFont+F2"/>
                <a:ea typeface="Aptos" panose="020B0004020202020204" pitchFamily="34" charset="0"/>
                <a:cs typeface="CIDFont+F2"/>
              </a:rPr>
              <a:t>, MD, ACOS-E VA Chillicothe</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457200" marR="0" indent="-457200">
              <a:lnSpc>
                <a:spcPct val="107000"/>
              </a:lnSpc>
              <a:spcBef>
                <a:spcPts val="0"/>
              </a:spcBef>
              <a:spcAft>
                <a:spcPts val="0"/>
              </a:spcAft>
              <a:buFont typeface="Arial" panose="020B0604020202020204" pitchFamily="34" charset="0"/>
              <a:buChar char="•"/>
            </a:pPr>
            <a:r>
              <a:rPr lang="en-US" kern="0" dirty="0">
                <a:solidFill>
                  <a:srgbClr val="404040"/>
                </a:solidFill>
                <a:effectLst/>
                <a:latin typeface="CIDFont+F2"/>
                <a:ea typeface="Aptos" panose="020B0004020202020204" pitchFamily="34" charset="0"/>
                <a:cs typeface="CIDFont+F2"/>
              </a:rPr>
              <a:t>Arshia </a:t>
            </a:r>
            <a:r>
              <a:rPr lang="en-US" kern="0" dirty="0" err="1">
                <a:solidFill>
                  <a:srgbClr val="404040"/>
                </a:solidFill>
                <a:effectLst/>
                <a:latin typeface="CIDFont+F2"/>
                <a:ea typeface="Aptos" panose="020B0004020202020204" pitchFamily="34" charset="0"/>
                <a:cs typeface="CIDFont+F2"/>
              </a:rPr>
              <a:t>Ashjaei</a:t>
            </a:r>
            <a:r>
              <a:rPr lang="en-US" kern="0" dirty="0">
                <a:solidFill>
                  <a:srgbClr val="404040"/>
                </a:solidFill>
                <a:effectLst/>
                <a:latin typeface="CIDFont+F2"/>
                <a:ea typeface="Aptos" panose="020B0004020202020204" pitchFamily="34" charset="0"/>
                <a:cs typeface="CIDFont+F2"/>
              </a:rPr>
              <a:t>, DDS, University of Pittsburgh School of Dental Medicine</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457200" indent="-457200">
              <a:buFont typeface="Arial" panose="020B0604020202020204" pitchFamily="34" charset="0"/>
              <a:buChar char="•"/>
            </a:pPr>
            <a:r>
              <a:rPr lang="en-US" kern="0" dirty="0">
                <a:solidFill>
                  <a:srgbClr val="404040"/>
                </a:solidFill>
                <a:effectLst/>
                <a:latin typeface="CIDFont+F2"/>
                <a:ea typeface="Aptos" panose="020B0004020202020204" pitchFamily="34" charset="0"/>
                <a:cs typeface="CIDFont+F2"/>
              </a:rPr>
              <a:t>José Pérez IV, MFA, BFA, Simulation Educator </a:t>
            </a:r>
            <a:endParaRPr lang="en-US" dirty="0"/>
          </a:p>
        </p:txBody>
      </p:sp>
      <p:sp>
        <p:nvSpPr>
          <p:cNvPr id="5" name="Footer Placeholder 4">
            <a:extLst>
              <a:ext uri="{FF2B5EF4-FFF2-40B4-BE49-F238E27FC236}">
                <a16:creationId xmlns:a16="http://schemas.microsoft.com/office/drawing/2014/main" id="{968B498D-AED5-26A9-2823-91FA8C347533}"/>
              </a:ext>
            </a:extLst>
          </p:cNvPr>
          <p:cNvSpPr>
            <a:spLocks noGrp="1"/>
          </p:cNvSpPr>
          <p:nvPr>
            <p:ph type="ftr" sz="quarter" idx="11"/>
          </p:nvPr>
        </p:nvSpPr>
        <p:spPr/>
        <p:txBody>
          <a:bodyPr/>
          <a:lstStyle/>
          <a:p>
            <a:r>
              <a:rPr lang="en-US"/>
              <a:t>SimLEARN | Transforming healthcare through simulation</a:t>
            </a:r>
            <a:endParaRPr lang="en-US" dirty="0"/>
          </a:p>
        </p:txBody>
      </p:sp>
      <p:sp>
        <p:nvSpPr>
          <p:cNvPr id="4" name="Slide Number Placeholder 3">
            <a:extLst>
              <a:ext uri="{FF2B5EF4-FFF2-40B4-BE49-F238E27FC236}">
                <a16:creationId xmlns:a16="http://schemas.microsoft.com/office/drawing/2014/main" id="{583E51E0-5B63-A6B6-5DEE-408134233F82}"/>
              </a:ext>
            </a:extLst>
          </p:cNvPr>
          <p:cNvSpPr>
            <a:spLocks noGrp="1"/>
          </p:cNvSpPr>
          <p:nvPr>
            <p:ph type="sldNum" sz="quarter" idx="12"/>
          </p:nvPr>
        </p:nvSpPr>
        <p:spPr/>
        <p:txBody>
          <a:bodyPr/>
          <a:lstStyle/>
          <a:p>
            <a:fld id="{F7105344-50FD-1848-9DF8-B189548D0868}" type="slidenum">
              <a:rPr lang="en-US" smtClean="0"/>
              <a:t>9</a:t>
            </a:fld>
            <a:endParaRPr lang="en-US"/>
          </a:p>
        </p:txBody>
      </p:sp>
    </p:spTree>
    <p:extLst>
      <p:ext uri="{BB962C8B-B14F-4D97-AF65-F5344CB8AC3E}">
        <p14:creationId xmlns:p14="http://schemas.microsoft.com/office/powerpoint/2010/main" val="6761717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706C7C491969F40B62436CA57DD7DAD" ma:contentTypeVersion="16" ma:contentTypeDescription="Create a new document." ma:contentTypeScope="" ma:versionID="08fd8c5521a9b9b1fb57354b1407be5d">
  <xsd:schema xmlns:xsd="http://www.w3.org/2001/XMLSchema" xmlns:xs="http://www.w3.org/2001/XMLSchema" xmlns:p="http://schemas.microsoft.com/office/2006/metadata/properties" xmlns:ns2="0c6ba6d7-2f15-446c-b4af-af0f2d847f93" xmlns:ns3="adc029ae-3b16-4414-ab64-dcb63e37c52c" targetNamespace="http://schemas.microsoft.com/office/2006/metadata/properties" ma:root="true" ma:fieldsID="04afb53745e87b7ca8ae95fac3c7778c" ns2:_="" ns3:_="">
    <xsd:import namespace="0c6ba6d7-2f15-446c-b4af-af0f2d847f93"/>
    <xsd:import namespace="adc029ae-3b16-4414-ab64-dcb63e37c52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3:SharedWithUsers" minOccurs="0"/>
                <xsd:element ref="ns3:SharedWithDetails" minOccurs="0"/>
                <xsd:element ref="ns2:MediaServiceLocation" minOccurs="0"/>
                <xsd:element ref="ns2:lcf76f155ced4ddcb4097134ff3c332f" minOccurs="0"/>
                <xsd:element ref="ns3:TaxCatchAll"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c6ba6d7-2f15-446c-b4af-af0f2d847f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0bd621c1-1aef-4050-9d8d-5fefa1a25e15" ma:termSetId="09814cd3-568e-fe90-9814-8d621ff8fb84" ma:anchorId="fba54fb3-c3e1-fe81-a776-ca4b69148c4d" ma:open="true" ma:isKeyword="false">
      <xsd:complexType>
        <xsd:sequence>
          <xsd:element ref="pc:Terms" minOccurs="0" maxOccurs="1"/>
        </xsd:sequence>
      </xsd:complex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adc029ae-3b16-4414-ab64-dcb63e37c52c"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cc0b29bc-6631-4172-811e-ebcce0495f45}" ma:internalName="TaxCatchAll" ma:showField="CatchAllData" ma:web="adc029ae-3b16-4414-ab64-dcb63e37c52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15F12CF-9FBC-46F4-B649-D36EA4AB43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c6ba6d7-2f15-446c-b4af-af0f2d847f93"/>
    <ds:schemaRef ds:uri="adc029ae-3b16-4414-ab64-dcb63e37c52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777F18-7C13-46CA-A165-2E7FB54DBB7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40310</TotalTime>
  <Words>772</Words>
  <Application>Microsoft Office PowerPoint</Application>
  <PresentationFormat>Widescreen</PresentationFormat>
  <Paragraphs>75</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Aptos</vt:lpstr>
      <vt:lpstr>Arial</vt:lpstr>
      <vt:lpstr>Calibri</vt:lpstr>
      <vt:lpstr>Calibri Light</vt:lpstr>
      <vt:lpstr>CIDFont+F2</vt:lpstr>
      <vt:lpstr>Myriad Pro</vt:lpstr>
      <vt:lpstr>Myriad Pro Light</vt:lpstr>
      <vt:lpstr>Office Theme</vt:lpstr>
      <vt:lpstr>FELLOWSHIP SITE WEBPAGE</vt:lpstr>
      <vt:lpstr>CONTENT ORDER</vt:lpstr>
      <vt:lpstr>Title: Interprofessional Advanced Fellowship in Clinical Simulation at VA Pittsburgh Healthcare System</vt:lpstr>
      <vt:lpstr>Who We Are</vt:lpstr>
      <vt:lpstr>Overview of the Pittsburgh VA Health Care System  Simulation Program</vt:lpstr>
      <vt:lpstr>Meet Our Co-Directors (Attached to email)</vt:lpstr>
      <vt:lpstr>Selected Projects/ Accomplishment</vt:lpstr>
      <vt:lpstr>Fellowship Collaborators </vt:lpstr>
      <vt:lpstr>Selected Alumni</vt:lpstr>
      <vt:lpstr>Additional Photos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Venable (PFS)</dc:creator>
  <cp:lastModifiedBy>Michael Quander</cp:lastModifiedBy>
  <cp:revision>14</cp:revision>
  <dcterms:created xsi:type="dcterms:W3CDTF">2022-10-03T18:19:21Z</dcterms:created>
  <dcterms:modified xsi:type="dcterms:W3CDTF">2024-03-05T18:10:13Z</dcterms:modified>
</cp:coreProperties>
</file>

<file path=docProps/thumbnail.jpeg>
</file>